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Telegraf Bold" charset="1" panose="00000800000000000000"/>
      <p:regular r:id="rId34"/>
    </p:embeddedFont>
    <p:embeddedFont>
      <p:font typeface="Public Sans Bold" charset="1" panose="00000000000000000000"/>
      <p:regular r:id="rId35"/>
    </p:embeddedFont>
    <p:embeddedFont>
      <p:font typeface="Telegraf" charset="1" panose="00000500000000000000"/>
      <p:regular r:id="rId36"/>
    </p:embeddedFont>
    <p:embeddedFont>
      <p:font typeface="Public Sans" charset="1" panose="00000000000000000000"/>
      <p:regular r:id="rId37"/>
    </p:embeddedFont>
    <p:embeddedFont>
      <p:font typeface="Alice" charset="1" panose="00000500000000000000"/>
      <p:regular r:id="rId38"/>
    </p:embeddedFont>
    <p:embeddedFont>
      <p:font typeface="Antonio Ultra-Bold Italics" charset="1" panose="02000803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6.pn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31094" y="1281023"/>
            <a:ext cx="5243132" cy="524313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2226100">
            <a:off x="11331445" y="3973719"/>
            <a:ext cx="10311751" cy="4124701"/>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l="0" t="-33281" r="0" b="-33281"/>
              </a:stretch>
            </a:blipFill>
          </p:spPr>
        </p:sp>
      </p:grpSp>
      <p:grpSp>
        <p:nvGrpSpPr>
          <p:cNvPr name="Group 7" id="7"/>
          <p:cNvGrpSpPr/>
          <p:nvPr/>
        </p:nvGrpSpPr>
        <p:grpSpPr>
          <a:xfrm rot="-2226100">
            <a:off x="13430752" y="413121"/>
            <a:ext cx="5886947" cy="2354779"/>
            <a:chOff x="0" y="0"/>
            <a:chExt cx="6350000" cy="2540000"/>
          </a:xfrm>
        </p:grpSpPr>
        <p:sp>
          <p:nvSpPr>
            <p:cNvPr name="Freeform 8" id="8"/>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l="0" t="-33437" r="0" b="-33437"/>
              </a:stretch>
            </a:blipFill>
          </p:spPr>
        </p:sp>
      </p:grpSp>
      <p:grpSp>
        <p:nvGrpSpPr>
          <p:cNvPr name="Group 9" id="9"/>
          <p:cNvGrpSpPr/>
          <p:nvPr/>
        </p:nvGrpSpPr>
        <p:grpSpPr>
          <a:xfrm rot="0">
            <a:off x="10847890" y="9258300"/>
            <a:ext cx="1721998" cy="172199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2" id="12"/>
          <p:cNvGrpSpPr/>
          <p:nvPr/>
        </p:nvGrpSpPr>
        <p:grpSpPr>
          <a:xfrm rot="-2159656">
            <a:off x="10847536" y="893175"/>
            <a:ext cx="6930510" cy="201539"/>
            <a:chOff x="0" y="0"/>
            <a:chExt cx="812800" cy="23636"/>
          </a:xfrm>
        </p:grpSpPr>
        <p:sp>
          <p:nvSpPr>
            <p:cNvPr name="Freeform 13" id="13"/>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4" id="14"/>
          <p:cNvGrpSpPr/>
          <p:nvPr/>
        </p:nvGrpSpPr>
        <p:grpSpPr>
          <a:xfrm rot="-2159656">
            <a:off x="15834237" y="7062866"/>
            <a:ext cx="6930510" cy="201539"/>
            <a:chOff x="0" y="0"/>
            <a:chExt cx="812800" cy="23636"/>
          </a:xfrm>
        </p:grpSpPr>
        <p:sp>
          <p:nvSpPr>
            <p:cNvPr name="Freeform 15" id="15"/>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6" id="16"/>
          <p:cNvGrpSpPr/>
          <p:nvPr/>
        </p:nvGrpSpPr>
        <p:grpSpPr>
          <a:xfrm rot="0">
            <a:off x="16806142" y="993944"/>
            <a:ext cx="2469166" cy="24691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4429"/>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9" id="19"/>
          <p:cNvGrpSpPr/>
          <p:nvPr/>
        </p:nvGrpSpPr>
        <p:grpSpPr>
          <a:xfrm rot="0">
            <a:off x="-654099" y="2594390"/>
            <a:ext cx="1308198" cy="130819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8768"/>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22" id="22"/>
          <p:cNvSpPr txBox="true"/>
          <p:nvPr/>
        </p:nvSpPr>
        <p:spPr>
          <a:xfrm rot="0">
            <a:off x="3945563" y="7995865"/>
            <a:ext cx="6902327" cy="814074"/>
          </a:xfrm>
          <a:prstGeom prst="rect">
            <a:avLst/>
          </a:prstGeom>
        </p:spPr>
        <p:txBody>
          <a:bodyPr anchor="t" rtlCol="false" tIns="0" lIns="0" bIns="0" rIns="0">
            <a:spAutoFit/>
          </a:bodyPr>
          <a:lstStyle/>
          <a:p>
            <a:pPr algn="l">
              <a:lnSpc>
                <a:spcPts val="6255"/>
              </a:lnSpc>
              <a:spcBef>
                <a:spcPct val="0"/>
              </a:spcBef>
            </a:pPr>
            <a:r>
              <a:rPr lang="en-US" sz="4468" b="true">
                <a:solidFill>
                  <a:srgbClr val="737373"/>
                </a:solidFill>
                <a:latin typeface="Telegraf Bold"/>
                <a:ea typeface="Telegraf Bold"/>
                <a:cs typeface="Telegraf Bold"/>
                <a:sym typeface="Telegraf Bold"/>
              </a:rPr>
              <a:t>Abdelmajid Benjelloun</a:t>
            </a:r>
          </a:p>
        </p:txBody>
      </p:sp>
      <p:sp>
        <p:nvSpPr>
          <p:cNvPr name="TextBox 23" id="23"/>
          <p:cNvSpPr txBox="true"/>
          <p:nvPr/>
        </p:nvSpPr>
        <p:spPr>
          <a:xfrm rot="0">
            <a:off x="1361308" y="4295627"/>
            <a:ext cx="9161531" cy="1490340"/>
          </a:xfrm>
          <a:prstGeom prst="rect">
            <a:avLst/>
          </a:prstGeom>
        </p:spPr>
        <p:txBody>
          <a:bodyPr anchor="t" rtlCol="false" tIns="0" lIns="0" bIns="0" rIns="0">
            <a:spAutoFit/>
          </a:bodyPr>
          <a:lstStyle/>
          <a:p>
            <a:pPr algn="l">
              <a:lnSpc>
                <a:spcPts val="11659"/>
              </a:lnSpc>
            </a:pPr>
            <a:r>
              <a:rPr lang="en-US" b="true" sz="9716">
                <a:solidFill>
                  <a:srgbClr val="473829"/>
                </a:solidFill>
                <a:latin typeface="Public Sans Bold"/>
                <a:ea typeface="Public Sans Bold"/>
                <a:cs typeface="Public Sans Bold"/>
                <a:sym typeface="Public Sans Bold"/>
              </a:rPr>
              <a:t>ETUDE DE CAS</a:t>
            </a:r>
          </a:p>
        </p:txBody>
      </p:sp>
      <p:sp>
        <p:nvSpPr>
          <p:cNvPr name="TextBox 24" id="24"/>
          <p:cNvSpPr txBox="true"/>
          <p:nvPr/>
        </p:nvSpPr>
        <p:spPr>
          <a:xfrm rot="0">
            <a:off x="1361308" y="8119527"/>
            <a:ext cx="2838357" cy="604849"/>
          </a:xfrm>
          <a:prstGeom prst="rect">
            <a:avLst/>
          </a:prstGeom>
        </p:spPr>
        <p:txBody>
          <a:bodyPr anchor="t" rtlCol="false" tIns="0" lIns="0" bIns="0" rIns="0">
            <a:spAutoFit/>
          </a:bodyPr>
          <a:lstStyle/>
          <a:p>
            <a:pPr algn="l">
              <a:lnSpc>
                <a:spcPts val="4691"/>
              </a:lnSpc>
              <a:spcBef>
                <a:spcPct val="0"/>
              </a:spcBef>
            </a:pPr>
            <a:r>
              <a:rPr lang="en-US" sz="3351">
                <a:solidFill>
                  <a:srgbClr val="737373"/>
                </a:solidFill>
                <a:latin typeface="Telegraf"/>
                <a:ea typeface="Telegraf"/>
                <a:cs typeface="Telegraf"/>
                <a:sym typeface="Telegraf"/>
              </a:rPr>
              <a:t>Prepared by:</a:t>
            </a:r>
          </a:p>
        </p:txBody>
      </p:sp>
      <p:sp>
        <p:nvSpPr>
          <p:cNvPr name="TextBox 25" id="25"/>
          <p:cNvSpPr txBox="true"/>
          <p:nvPr/>
        </p:nvSpPr>
        <p:spPr>
          <a:xfrm rot="0">
            <a:off x="1361308" y="5677735"/>
            <a:ext cx="10088606" cy="1485900"/>
          </a:xfrm>
          <a:prstGeom prst="rect">
            <a:avLst/>
          </a:prstGeom>
        </p:spPr>
        <p:txBody>
          <a:bodyPr anchor="t" rtlCol="false" tIns="0" lIns="0" bIns="0" rIns="0">
            <a:spAutoFit/>
          </a:bodyPr>
          <a:lstStyle/>
          <a:p>
            <a:pPr algn="l">
              <a:lnSpc>
                <a:spcPts val="11660"/>
              </a:lnSpc>
            </a:pPr>
            <a:r>
              <a:rPr lang="en-US" sz="9716">
                <a:solidFill>
                  <a:srgbClr val="737373"/>
                </a:solidFill>
                <a:latin typeface="Public Sans"/>
                <a:ea typeface="Public Sans"/>
                <a:cs typeface="Public Sans"/>
                <a:sym typeface="Public Sans"/>
              </a:rPr>
              <a:t>FST-INDUSTRIE </a:t>
            </a:r>
          </a:p>
        </p:txBody>
      </p:sp>
      <p:sp>
        <p:nvSpPr>
          <p:cNvPr name="TextBox 26" id="26"/>
          <p:cNvSpPr txBox="true"/>
          <p:nvPr/>
        </p:nvSpPr>
        <p:spPr>
          <a:xfrm rot="0">
            <a:off x="1351783" y="8984049"/>
            <a:ext cx="3147586" cy="604849"/>
          </a:xfrm>
          <a:prstGeom prst="rect">
            <a:avLst/>
          </a:prstGeom>
        </p:spPr>
        <p:txBody>
          <a:bodyPr anchor="t" rtlCol="false" tIns="0" lIns="0" bIns="0" rIns="0">
            <a:spAutoFit/>
          </a:bodyPr>
          <a:lstStyle/>
          <a:p>
            <a:pPr algn="l">
              <a:lnSpc>
                <a:spcPts val="4691"/>
              </a:lnSpc>
              <a:spcBef>
                <a:spcPct val="0"/>
              </a:spcBef>
            </a:pPr>
            <a:r>
              <a:rPr lang="en-US" sz="3351">
                <a:solidFill>
                  <a:srgbClr val="737373"/>
                </a:solidFill>
                <a:latin typeface="Telegraf"/>
                <a:ea typeface="Telegraf"/>
                <a:cs typeface="Telegraf"/>
                <a:sym typeface="Telegraf"/>
              </a:rPr>
              <a:t>Supervized by:</a:t>
            </a:r>
          </a:p>
        </p:txBody>
      </p:sp>
      <p:sp>
        <p:nvSpPr>
          <p:cNvPr name="TextBox 27" id="27"/>
          <p:cNvSpPr txBox="true"/>
          <p:nvPr/>
        </p:nvSpPr>
        <p:spPr>
          <a:xfrm rot="0">
            <a:off x="4566638" y="8879436"/>
            <a:ext cx="6902327" cy="814074"/>
          </a:xfrm>
          <a:prstGeom prst="rect">
            <a:avLst/>
          </a:prstGeom>
        </p:spPr>
        <p:txBody>
          <a:bodyPr anchor="t" rtlCol="false" tIns="0" lIns="0" bIns="0" rIns="0">
            <a:spAutoFit/>
          </a:bodyPr>
          <a:lstStyle/>
          <a:p>
            <a:pPr algn="l">
              <a:lnSpc>
                <a:spcPts val="6255"/>
              </a:lnSpc>
              <a:spcBef>
                <a:spcPct val="0"/>
              </a:spcBef>
            </a:pPr>
            <a:r>
              <a:rPr lang="en-US" sz="4468" b="true">
                <a:solidFill>
                  <a:srgbClr val="737373"/>
                </a:solidFill>
                <a:latin typeface="Telegraf Bold"/>
                <a:ea typeface="Telegraf Bold"/>
                <a:cs typeface="Telegraf Bold"/>
                <a:sym typeface="Telegraf Bold"/>
              </a:rPr>
              <a:t>Pr. Faouzi TAYALATI</a:t>
            </a:r>
          </a:p>
        </p:txBody>
      </p:sp>
      <p:sp>
        <p:nvSpPr>
          <p:cNvPr name="TextBox 28" id="28"/>
          <p:cNvSpPr txBox="true"/>
          <p:nvPr/>
        </p:nvSpPr>
        <p:spPr>
          <a:xfrm rot="0">
            <a:off x="147128" y="318998"/>
            <a:ext cx="12516966" cy="428625"/>
          </a:xfrm>
          <a:prstGeom prst="rect">
            <a:avLst/>
          </a:prstGeom>
        </p:spPr>
        <p:txBody>
          <a:bodyPr anchor="t" rtlCol="false" tIns="0" lIns="0" bIns="0" rIns="0">
            <a:spAutoFit/>
          </a:bodyPr>
          <a:lstStyle/>
          <a:p>
            <a:pPr algn="ctr">
              <a:lnSpc>
                <a:spcPts val="3120"/>
              </a:lnSpc>
              <a:spcBef>
                <a:spcPct val="0"/>
              </a:spcBef>
            </a:pPr>
            <a:r>
              <a:rPr lang="en-US" sz="2600">
                <a:solidFill>
                  <a:srgbClr val="000000"/>
                </a:solidFill>
                <a:latin typeface="Telegraf"/>
                <a:ea typeface="Telegraf"/>
                <a:cs typeface="Telegraf"/>
                <a:sym typeface="Telegraf"/>
              </a:rPr>
              <a:t>Department of Computer Science , Faculty of Sciences and Technologie , Tangier</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56769" y="6980579"/>
            <a:ext cx="5476555" cy="819150"/>
          </a:xfrm>
          <a:prstGeom prst="rect">
            <a:avLst/>
          </a:prstGeom>
        </p:spPr>
        <p:txBody>
          <a:bodyPr anchor="t" rtlCol="false" tIns="0" lIns="0" bIns="0" rIns="0">
            <a:spAutoFit/>
          </a:bodyPr>
          <a:lstStyle/>
          <a:p>
            <a:pPr algn="l">
              <a:lnSpc>
                <a:spcPts val="3120"/>
              </a:lnSpc>
            </a:pPr>
            <a:r>
              <a:rPr lang="en-US" sz="2600">
                <a:solidFill>
                  <a:srgbClr val="5D4429"/>
                </a:solidFill>
                <a:latin typeface="Telegraf"/>
                <a:ea typeface="Telegraf"/>
                <a:cs typeface="Telegraf"/>
                <a:sym typeface="Telegraf"/>
              </a:rPr>
              <a:t>Here how the ANN will simulate the work</a:t>
            </a:r>
          </a:p>
        </p:txBody>
      </p:sp>
      <p:sp>
        <p:nvSpPr>
          <p:cNvPr name="TextBox 3" id="3"/>
          <p:cNvSpPr txBox="true"/>
          <p:nvPr/>
        </p:nvSpPr>
        <p:spPr>
          <a:xfrm rot="0">
            <a:off x="1941070" y="2479766"/>
            <a:ext cx="6792425" cy="4502150"/>
          </a:xfrm>
          <a:prstGeom prst="rect">
            <a:avLst/>
          </a:prstGeom>
        </p:spPr>
        <p:txBody>
          <a:bodyPr anchor="t" rtlCol="false" tIns="0" lIns="0" bIns="0" rIns="0">
            <a:spAutoFit/>
          </a:bodyPr>
          <a:lstStyle/>
          <a:p>
            <a:pPr algn="l">
              <a:lnSpc>
                <a:spcPts val="8800"/>
              </a:lnSpc>
            </a:pPr>
            <a:r>
              <a:rPr lang="en-US" sz="8000" b="true">
                <a:solidFill>
                  <a:srgbClr val="5D4429"/>
                </a:solidFill>
                <a:latin typeface="Public Sans Bold"/>
                <a:ea typeface="Public Sans Bold"/>
                <a:cs typeface="Public Sans Bold"/>
                <a:sym typeface="Public Sans Bold"/>
              </a:rPr>
              <a:t>Simulation of The Major  Steps for Classification</a:t>
            </a:r>
          </a:p>
        </p:txBody>
      </p:sp>
      <p:grpSp>
        <p:nvGrpSpPr>
          <p:cNvPr name="Group 4" id="4"/>
          <p:cNvGrpSpPr/>
          <p:nvPr/>
        </p:nvGrpSpPr>
        <p:grpSpPr>
          <a:xfrm rot="0">
            <a:off x="12974681" y="-546868"/>
            <a:ext cx="11380736" cy="1138073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7" id="7"/>
          <p:cNvGrpSpPr/>
          <p:nvPr/>
        </p:nvGrpSpPr>
        <p:grpSpPr>
          <a:xfrm rot="0">
            <a:off x="11151486" y="1165563"/>
            <a:ext cx="5501009" cy="1102633"/>
            <a:chOff x="0" y="0"/>
            <a:chExt cx="1448825" cy="290405"/>
          </a:xfrm>
        </p:grpSpPr>
        <p:sp>
          <p:nvSpPr>
            <p:cNvPr name="Freeform 8" id="8"/>
            <p:cNvSpPr/>
            <p:nvPr/>
          </p:nvSpPr>
          <p:spPr>
            <a:xfrm flipH="false" flipV="false" rot="0">
              <a:off x="0" y="0"/>
              <a:ext cx="1448825" cy="290405"/>
            </a:xfrm>
            <a:custGeom>
              <a:avLst/>
              <a:gdLst/>
              <a:ahLst/>
              <a:cxnLst/>
              <a:rect r="r" b="b" t="t" l="l"/>
              <a:pathLst>
                <a:path h="290405" w="1448825">
                  <a:moveTo>
                    <a:pt x="140736" y="0"/>
                  </a:moveTo>
                  <a:lnTo>
                    <a:pt x="1308089" y="0"/>
                  </a:lnTo>
                  <a:cubicBezTo>
                    <a:pt x="1345415" y="0"/>
                    <a:pt x="1381211" y="14828"/>
                    <a:pt x="1407605" y="41221"/>
                  </a:cubicBezTo>
                  <a:cubicBezTo>
                    <a:pt x="1433998" y="67614"/>
                    <a:pt x="1448825" y="103411"/>
                    <a:pt x="1448825" y="140736"/>
                  </a:cubicBezTo>
                  <a:lnTo>
                    <a:pt x="1448825" y="149669"/>
                  </a:lnTo>
                  <a:cubicBezTo>
                    <a:pt x="1448825" y="186995"/>
                    <a:pt x="1433998" y="222791"/>
                    <a:pt x="1407605" y="249185"/>
                  </a:cubicBezTo>
                  <a:cubicBezTo>
                    <a:pt x="1381211" y="275578"/>
                    <a:pt x="1345415" y="290405"/>
                    <a:pt x="1308089" y="290405"/>
                  </a:cubicBezTo>
                  <a:lnTo>
                    <a:pt x="140736" y="290405"/>
                  </a:lnTo>
                  <a:cubicBezTo>
                    <a:pt x="103411" y="290405"/>
                    <a:pt x="67614" y="275578"/>
                    <a:pt x="41221" y="249185"/>
                  </a:cubicBezTo>
                  <a:cubicBezTo>
                    <a:pt x="14828" y="222791"/>
                    <a:pt x="0" y="186995"/>
                    <a:pt x="0" y="149669"/>
                  </a:cubicBezTo>
                  <a:lnTo>
                    <a:pt x="0" y="140736"/>
                  </a:lnTo>
                  <a:cubicBezTo>
                    <a:pt x="0" y="103411"/>
                    <a:pt x="14828" y="67614"/>
                    <a:pt x="41221" y="41221"/>
                  </a:cubicBezTo>
                  <a:cubicBezTo>
                    <a:pt x="67614" y="14828"/>
                    <a:pt x="103411" y="0"/>
                    <a:pt x="140736" y="0"/>
                  </a:cubicBezTo>
                  <a:close/>
                </a:path>
              </a:pathLst>
            </a:custGeom>
            <a:solidFill>
              <a:srgbClr val="C85103"/>
            </a:solidFill>
          </p:spPr>
        </p:sp>
        <p:sp>
          <p:nvSpPr>
            <p:cNvPr name="TextBox 9" id="9"/>
            <p:cNvSpPr txBox="true"/>
            <p:nvPr/>
          </p:nvSpPr>
          <p:spPr>
            <a:xfrm>
              <a:off x="0" y="-38100"/>
              <a:ext cx="1448825" cy="328505"/>
            </a:xfrm>
            <a:prstGeom prst="rect">
              <a:avLst/>
            </a:prstGeom>
          </p:spPr>
          <p:txBody>
            <a:bodyPr anchor="ctr" rtlCol="false" tIns="50800" lIns="50800" bIns="50800" rIns="50800"/>
            <a:lstStyle/>
            <a:p>
              <a:pPr algn="ctr">
                <a:lnSpc>
                  <a:spcPts val="3120"/>
                </a:lnSpc>
              </a:pPr>
            </a:p>
          </p:txBody>
        </p:sp>
      </p:grpSp>
      <p:sp>
        <p:nvSpPr>
          <p:cNvPr name="TextBox 10" id="10"/>
          <p:cNvSpPr txBox="true"/>
          <p:nvPr/>
        </p:nvSpPr>
        <p:spPr>
          <a:xfrm rot="0">
            <a:off x="12302302" y="1469230"/>
            <a:ext cx="3199376" cy="476250"/>
          </a:xfrm>
          <a:prstGeom prst="rect">
            <a:avLst/>
          </a:prstGeom>
        </p:spPr>
        <p:txBody>
          <a:bodyPr anchor="t" rtlCol="false" tIns="0" lIns="0" bIns="0" rIns="0">
            <a:spAutoFit/>
          </a:bodyPr>
          <a:lstStyle/>
          <a:p>
            <a:pPr algn="ctr">
              <a:lnSpc>
                <a:spcPts val="3600"/>
              </a:lnSpc>
            </a:pPr>
            <a:r>
              <a:rPr lang="en-US" sz="3000">
                <a:solidFill>
                  <a:srgbClr val="FFFFFF"/>
                </a:solidFill>
                <a:latin typeface="Public Sans"/>
                <a:ea typeface="Public Sans"/>
                <a:cs typeface="Public Sans"/>
                <a:sym typeface="Public Sans"/>
              </a:rPr>
              <a:t>Data Preparation</a:t>
            </a:r>
          </a:p>
        </p:txBody>
      </p:sp>
      <p:grpSp>
        <p:nvGrpSpPr>
          <p:cNvPr name="Group 11" id="11"/>
          <p:cNvGrpSpPr/>
          <p:nvPr/>
        </p:nvGrpSpPr>
        <p:grpSpPr>
          <a:xfrm rot="0">
            <a:off x="10000670" y="2882105"/>
            <a:ext cx="5501009" cy="1102633"/>
            <a:chOff x="0" y="0"/>
            <a:chExt cx="1448825" cy="290405"/>
          </a:xfrm>
        </p:grpSpPr>
        <p:sp>
          <p:nvSpPr>
            <p:cNvPr name="Freeform 12" id="12"/>
            <p:cNvSpPr/>
            <p:nvPr/>
          </p:nvSpPr>
          <p:spPr>
            <a:xfrm flipH="false" flipV="false" rot="0">
              <a:off x="0" y="0"/>
              <a:ext cx="1448825" cy="290405"/>
            </a:xfrm>
            <a:custGeom>
              <a:avLst/>
              <a:gdLst/>
              <a:ahLst/>
              <a:cxnLst/>
              <a:rect r="r" b="b" t="t" l="l"/>
              <a:pathLst>
                <a:path h="290405" w="1448825">
                  <a:moveTo>
                    <a:pt x="140736" y="0"/>
                  </a:moveTo>
                  <a:lnTo>
                    <a:pt x="1308089" y="0"/>
                  </a:lnTo>
                  <a:cubicBezTo>
                    <a:pt x="1345415" y="0"/>
                    <a:pt x="1381211" y="14828"/>
                    <a:pt x="1407605" y="41221"/>
                  </a:cubicBezTo>
                  <a:cubicBezTo>
                    <a:pt x="1433998" y="67614"/>
                    <a:pt x="1448825" y="103411"/>
                    <a:pt x="1448825" y="140736"/>
                  </a:cubicBezTo>
                  <a:lnTo>
                    <a:pt x="1448825" y="149669"/>
                  </a:lnTo>
                  <a:cubicBezTo>
                    <a:pt x="1448825" y="186995"/>
                    <a:pt x="1433998" y="222791"/>
                    <a:pt x="1407605" y="249185"/>
                  </a:cubicBezTo>
                  <a:cubicBezTo>
                    <a:pt x="1381211" y="275578"/>
                    <a:pt x="1345415" y="290405"/>
                    <a:pt x="1308089" y="290405"/>
                  </a:cubicBezTo>
                  <a:lnTo>
                    <a:pt x="140736" y="290405"/>
                  </a:lnTo>
                  <a:cubicBezTo>
                    <a:pt x="103411" y="290405"/>
                    <a:pt x="67614" y="275578"/>
                    <a:pt x="41221" y="249185"/>
                  </a:cubicBezTo>
                  <a:cubicBezTo>
                    <a:pt x="14828" y="222791"/>
                    <a:pt x="0" y="186995"/>
                    <a:pt x="0" y="149669"/>
                  </a:cubicBezTo>
                  <a:lnTo>
                    <a:pt x="0" y="140736"/>
                  </a:lnTo>
                  <a:cubicBezTo>
                    <a:pt x="0" y="103411"/>
                    <a:pt x="14828" y="67614"/>
                    <a:pt x="41221" y="41221"/>
                  </a:cubicBezTo>
                  <a:cubicBezTo>
                    <a:pt x="67614" y="14828"/>
                    <a:pt x="103411" y="0"/>
                    <a:pt x="140736" y="0"/>
                  </a:cubicBezTo>
                  <a:close/>
                </a:path>
              </a:pathLst>
            </a:custGeom>
            <a:solidFill>
              <a:srgbClr val="C85103"/>
            </a:solidFill>
          </p:spPr>
        </p:sp>
        <p:sp>
          <p:nvSpPr>
            <p:cNvPr name="TextBox 13" id="13"/>
            <p:cNvSpPr txBox="true"/>
            <p:nvPr/>
          </p:nvSpPr>
          <p:spPr>
            <a:xfrm>
              <a:off x="0" y="-38100"/>
              <a:ext cx="1448825" cy="328505"/>
            </a:xfrm>
            <a:prstGeom prst="rect">
              <a:avLst/>
            </a:prstGeom>
          </p:spPr>
          <p:txBody>
            <a:bodyPr anchor="ctr" rtlCol="false" tIns="50800" lIns="50800" bIns="50800" rIns="50800"/>
            <a:lstStyle/>
            <a:p>
              <a:pPr algn="ctr">
                <a:lnSpc>
                  <a:spcPts val="3120"/>
                </a:lnSpc>
              </a:pPr>
            </a:p>
          </p:txBody>
        </p:sp>
      </p:grpSp>
      <p:sp>
        <p:nvSpPr>
          <p:cNvPr name="TextBox 14" id="14"/>
          <p:cNvSpPr txBox="true"/>
          <p:nvPr/>
        </p:nvSpPr>
        <p:spPr>
          <a:xfrm rot="0">
            <a:off x="10079166" y="3184638"/>
            <a:ext cx="5344015" cy="476250"/>
          </a:xfrm>
          <a:prstGeom prst="rect">
            <a:avLst/>
          </a:prstGeom>
        </p:spPr>
        <p:txBody>
          <a:bodyPr anchor="t" rtlCol="false" tIns="0" lIns="0" bIns="0" rIns="0">
            <a:spAutoFit/>
          </a:bodyPr>
          <a:lstStyle/>
          <a:p>
            <a:pPr algn="ctr">
              <a:lnSpc>
                <a:spcPts val="3600"/>
              </a:lnSpc>
            </a:pPr>
            <a:r>
              <a:rPr lang="en-US" sz="3000">
                <a:solidFill>
                  <a:srgbClr val="FFFFFF"/>
                </a:solidFill>
                <a:latin typeface="Public Sans"/>
                <a:ea typeface="Public Sans"/>
                <a:cs typeface="Public Sans"/>
                <a:sym typeface="Public Sans"/>
              </a:rPr>
              <a:t>Train-Test Split</a:t>
            </a:r>
          </a:p>
        </p:txBody>
      </p:sp>
      <p:grpSp>
        <p:nvGrpSpPr>
          <p:cNvPr name="Group 15" id="15"/>
          <p:cNvGrpSpPr/>
          <p:nvPr/>
        </p:nvGrpSpPr>
        <p:grpSpPr>
          <a:xfrm rot="0">
            <a:off x="11151486" y="4594338"/>
            <a:ext cx="5501009" cy="1102633"/>
            <a:chOff x="0" y="0"/>
            <a:chExt cx="1448825" cy="290405"/>
          </a:xfrm>
        </p:grpSpPr>
        <p:sp>
          <p:nvSpPr>
            <p:cNvPr name="Freeform 16" id="16"/>
            <p:cNvSpPr/>
            <p:nvPr/>
          </p:nvSpPr>
          <p:spPr>
            <a:xfrm flipH="false" flipV="false" rot="0">
              <a:off x="0" y="0"/>
              <a:ext cx="1448825" cy="290405"/>
            </a:xfrm>
            <a:custGeom>
              <a:avLst/>
              <a:gdLst/>
              <a:ahLst/>
              <a:cxnLst/>
              <a:rect r="r" b="b" t="t" l="l"/>
              <a:pathLst>
                <a:path h="290405" w="1448825">
                  <a:moveTo>
                    <a:pt x="140736" y="0"/>
                  </a:moveTo>
                  <a:lnTo>
                    <a:pt x="1308089" y="0"/>
                  </a:lnTo>
                  <a:cubicBezTo>
                    <a:pt x="1345415" y="0"/>
                    <a:pt x="1381211" y="14828"/>
                    <a:pt x="1407605" y="41221"/>
                  </a:cubicBezTo>
                  <a:cubicBezTo>
                    <a:pt x="1433998" y="67614"/>
                    <a:pt x="1448825" y="103411"/>
                    <a:pt x="1448825" y="140736"/>
                  </a:cubicBezTo>
                  <a:lnTo>
                    <a:pt x="1448825" y="149669"/>
                  </a:lnTo>
                  <a:cubicBezTo>
                    <a:pt x="1448825" y="186995"/>
                    <a:pt x="1433998" y="222791"/>
                    <a:pt x="1407605" y="249185"/>
                  </a:cubicBezTo>
                  <a:cubicBezTo>
                    <a:pt x="1381211" y="275578"/>
                    <a:pt x="1345415" y="290405"/>
                    <a:pt x="1308089" y="290405"/>
                  </a:cubicBezTo>
                  <a:lnTo>
                    <a:pt x="140736" y="290405"/>
                  </a:lnTo>
                  <a:cubicBezTo>
                    <a:pt x="103411" y="290405"/>
                    <a:pt x="67614" y="275578"/>
                    <a:pt x="41221" y="249185"/>
                  </a:cubicBezTo>
                  <a:cubicBezTo>
                    <a:pt x="14828" y="222791"/>
                    <a:pt x="0" y="186995"/>
                    <a:pt x="0" y="149669"/>
                  </a:cubicBezTo>
                  <a:lnTo>
                    <a:pt x="0" y="140736"/>
                  </a:lnTo>
                  <a:cubicBezTo>
                    <a:pt x="0" y="103411"/>
                    <a:pt x="14828" y="67614"/>
                    <a:pt x="41221" y="41221"/>
                  </a:cubicBezTo>
                  <a:cubicBezTo>
                    <a:pt x="67614" y="14828"/>
                    <a:pt x="103411" y="0"/>
                    <a:pt x="140736" y="0"/>
                  </a:cubicBezTo>
                  <a:close/>
                </a:path>
              </a:pathLst>
            </a:custGeom>
            <a:solidFill>
              <a:srgbClr val="C85103"/>
            </a:solidFill>
          </p:spPr>
        </p:sp>
        <p:sp>
          <p:nvSpPr>
            <p:cNvPr name="TextBox 17" id="17"/>
            <p:cNvSpPr txBox="true"/>
            <p:nvPr/>
          </p:nvSpPr>
          <p:spPr>
            <a:xfrm>
              <a:off x="0" y="-38100"/>
              <a:ext cx="1448825" cy="328505"/>
            </a:xfrm>
            <a:prstGeom prst="rect">
              <a:avLst/>
            </a:prstGeom>
          </p:spPr>
          <p:txBody>
            <a:bodyPr anchor="ctr" rtlCol="false" tIns="50800" lIns="50800" bIns="50800" rIns="50800"/>
            <a:lstStyle/>
            <a:p>
              <a:pPr algn="ctr">
                <a:lnSpc>
                  <a:spcPts val="3120"/>
                </a:lnSpc>
              </a:pPr>
            </a:p>
          </p:txBody>
        </p:sp>
      </p:grpSp>
      <p:sp>
        <p:nvSpPr>
          <p:cNvPr name="TextBox 18" id="18"/>
          <p:cNvSpPr txBox="true"/>
          <p:nvPr/>
        </p:nvSpPr>
        <p:spPr>
          <a:xfrm rot="0">
            <a:off x="11825483" y="4895850"/>
            <a:ext cx="4153014" cy="476250"/>
          </a:xfrm>
          <a:prstGeom prst="rect">
            <a:avLst/>
          </a:prstGeom>
        </p:spPr>
        <p:txBody>
          <a:bodyPr anchor="t" rtlCol="false" tIns="0" lIns="0" bIns="0" rIns="0">
            <a:spAutoFit/>
          </a:bodyPr>
          <a:lstStyle/>
          <a:p>
            <a:pPr algn="ctr">
              <a:lnSpc>
                <a:spcPts val="3600"/>
              </a:lnSpc>
            </a:pPr>
            <a:r>
              <a:rPr lang="en-US" sz="3000">
                <a:solidFill>
                  <a:srgbClr val="FFFFFF"/>
                </a:solidFill>
                <a:latin typeface="Public Sans"/>
                <a:ea typeface="Public Sans"/>
                <a:cs typeface="Public Sans"/>
                <a:sym typeface="Public Sans"/>
              </a:rPr>
              <a:t>Model Construction</a:t>
            </a:r>
          </a:p>
        </p:txBody>
      </p:sp>
      <p:grpSp>
        <p:nvGrpSpPr>
          <p:cNvPr name="Group 19" id="19"/>
          <p:cNvGrpSpPr/>
          <p:nvPr/>
        </p:nvGrpSpPr>
        <p:grpSpPr>
          <a:xfrm rot="0">
            <a:off x="10000670" y="6306571"/>
            <a:ext cx="5501009" cy="1102633"/>
            <a:chOff x="0" y="0"/>
            <a:chExt cx="1448825" cy="290405"/>
          </a:xfrm>
        </p:grpSpPr>
        <p:sp>
          <p:nvSpPr>
            <p:cNvPr name="Freeform 20" id="20"/>
            <p:cNvSpPr/>
            <p:nvPr/>
          </p:nvSpPr>
          <p:spPr>
            <a:xfrm flipH="false" flipV="false" rot="0">
              <a:off x="0" y="0"/>
              <a:ext cx="1448825" cy="290405"/>
            </a:xfrm>
            <a:custGeom>
              <a:avLst/>
              <a:gdLst/>
              <a:ahLst/>
              <a:cxnLst/>
              <a:rect r="r" b="b" t="t" l="l"/>
              <a:pathLst>
                <a:path h="290405" w="1448825">
                  <a:moveTo>
                    <a:pt x="140736" y="0"/>
                  </a:moveTo>
                  <a:lnTo>
                    <a:pt x="1308089" y="0"/>
                  </a:lnTo>
                  <a:cubicBezTo>
                    <a:pt x="1345415" y="0"/>
                    <a:pt x="1381211" y="14828"/>
                    <a:pt x="1407605" y="41221"/>
                  </a:cubicBezTo>
                  <a:cubicBezTo>
                    <a:pt x="1433998" y="67614"/>
                    <a:pt x="1448825" y="103411"/>
                    <a:pt x="1448825" y="140736"/>
                  </a:cubicBezTo>
                  <a:lnTo>
                    <a:pt x="1448825" y="149669"/>
                  </a:lnTo>
                  <a:cubicBezTo>
                    <a:pt x="1448825" y="186995"/>
                    <a:pt x="1433998" y="222791"/>
                    <a:pt x="1407605" y="249185"/>
                  </a:cubicBezTo>
                  <a:cubicBezTo>
                    <a:pt x="1381211" y="275578"/>
                    <a:pt x="1345415" y="290405"/>
                    <a:pt x="1308089" y="290405"/>
                  </a:cubicBezTo>
                  <a:lnTo>
                    <a:pt x="140736" y="290405"/>
                  </a:lnTo>
                  <a:cubicBezTo>
                    <a:pt x="103411" y="290405"/>
                    <a:pt x="67614" y="275578"/>
                    <a:pt x="41221" y="249185"/>
                  </a:cubicBezTo>
                  <a:cubicBezTo>
                    <a:pt x="14828" y="222791"/>
                    <a:pt x="0" y="186995"/>
                    <a:pt x="0" y="149669"/>
                  </a:cubicBezTo>
                  <a:lnTo>
                    <a:pt x="0" y="140736"/>
                  </a:lnTo>
                  <a:cubicBezTo>
                    <a:pt x="0" y="103411"/>
                    <a:pt x="14828" y="67614"/>
                    <a:pt x="41221" y="41221"/>
                  </a:cubicBezTo>
                  <a:cubicBezTo>
                    <a:pt x="67614" y="14828"/>
                    <a:pt x="103411" y="0"/>
                    <a:pt x="140736" y="0"/>
                  </a:cubicBezTo>
                  <a:close/>
                </a:path>
              </a:pathLst>
            </a:custGeom>
            <a:solidFill>
              <a:srgbClr val="C85103"/>
            </a:solidFill>
          </p:spPr>
        </p:sp>
        <p:sp>
          <p:nvSpPr>
            <p:cNvPr name="TextBox 21" id="21"/>
            <p:cNvSpPr txBox="true"/>
            <p:nvPr/>
          </p:nvSpPr>
          <p:spPr>
            <a:xfrm>
              <a:off x="0" y="-38100"/>
              <a:ext cx="1448825" cy="328505"/>
            </a:xfrm>
            <a:prstGeom prst="rect">
              <a:avLst/>
            </a:prstGeom>
          </p:spPr>
          <p:txBody>
            <a:bodyPr anchor="ctr" rtlCol="false" tIns="50800" lIns="50800" bIns="50800" rIns="50800"/>
            <a:lstStyle/>
            <a:p>
              <a:pPr algn="ctr">
                <a:lnSpc>
                  <a:spcPts val="3120"/>
                </a:lnSpc>
              </a:pPr>
            </a:p>
          </p:txBody>
        </p:sp>
      </p:grpSp>
      <p:sp>
        <p:nvSpPr>
          <p:cNvPr name="TextBox 22" id="22"/>
          <p:cNvSpPr txBox="true"/>
          <p:nvPr/>
        </p:nvSpPr>
        <p:spPr>
          <a:xfrm rot="0">
            <a:off x="10674667" y="6456704"/>
            <a:ext cx="4153014" cy="476250"/>
          </a:xfrm>
          <a:prstGeom prst="rect">
            <a:avLst/>
          </a:prstGeom>
        </p:spPr>
        <p:txBody>
          <a:bodyPr anchor="t" rtlCol="false" tIns="0" lIns="0" bIns="0" rIns="0">
            <a:spAutoFit/>
          </a:bodyPr>
          <a:lstStyle/>
          <a:p>
            <a:pPr algn="ctr">
              <a:lnSpc>
                <a:spcPts val="3600"/>
              </a:lnSpc>
            </a:pPr>
            <a:r>
              <a:rPr lang="en-US" sz="3000">
                <a:solidFill>
                  <a:srgbClr val="FFFFFF"/>
                </a:solidFill>
                <a:latin typeface="Public Sans"/>
                <a:ea typeface="Public Sans"/>
                <a:cs typeface="Public Sans"/>
                <a:sym typeface="Public Sans"/>
              </a:rPr>
              <a:t>Model Training</a:t>
            </a:r>
          </a:p>
        </p:txBody>
      </p:sp>
      <p:grpSp>
        <p:nvGrpSpPr>
          <p:cNvPr name="Group 23" id="23"/>
          <p:cNvGrpSpPr/>
          <p:nvPr/>
        </p:nvGrpSpPr>
        <p:grpSpPr>
          <a:xfrm rot="-8100000">
            <a:off x="1968492" y="-1368699"/>
            <a:ext cx="2737399" cy="273739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26" id="26"/>
          <p:cNvGrpSpPr/>
          <p:nvPr/>
        </p:nvGrpSpPr>
        <p:grpSpPr>
          <a:xfrm rot="-8100000">
            <a:off x="1020065" y="8499540"/>
            <a:ext cx="762986" cy="76298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29" id="29"/>
          <p:cNvGrpSpPr/>
          <p:nvPr/>
        </p:nvGrpSpPr>
        <p:grpSpPr>
          <a:xfrm rot="2197222">
            <a:off x="7209411" y="10979239"/>
            <a:ext cx="6930510" cy="201539"/>
            <a:chOff x="0" y="0"/>
            <a:chExt cx="812800" cy="23636"/>
          </a:xfrm>
        </p:grpSpPr>
        <p:sp>
          <p:nvSpPr>
            <p:cNvPr name="Freeform 30" id="30"/>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31" id="31"/>
          <p:cNvGrpSpPr/>
          <p:nvPr/>
        </p:nvGrpSpPr>
        <p:grpSpPr>
          <a:xfrm rot="2197222">
            <a:off x="-4365528" y="-100769"/>
            <a:ext cx="6930510" cy="201539"/>
            <a:chOff x="0" y="0"/>
            <a:chExt cx="812800" cy="23636"/>
          </a:xfrm>
        </p:grpSpPr>
        <p:sp>
          <p:nvSpPr>
            <p:cNvPr name="Freeform 32" id="3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33" id="33"/>
          <p:cNvGrpSpPr/>
          <p:nvPr/>
        </p:nvGrpSpPr>
        <p:grpSpPr>
          <a:xfrm rot="2197222">
            <a:off x="2837402" y="-1220008"/>
            <a:ext cx="6930510" cy="201539"/>
            <a:chOff x="0" y="0"/>
            <a:chExt cx="812800" cy="23636"/>
          </a:xfrm>
        </p:grpSpPr>
        <p:sp>
          <p:nvSpPr>
            <p:cNvPr name="Freeform 34" id="3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35" id="35"/>
          <p:cNvGrpSpPr/>
          <p:nvPr/>
        </p:nvGrpSpPr>
        <p:grpSpPr>
          <a:xfrm rot="0">
            <a:off x="11151486" y="8018804"/>
            <a:ext cx="5501009" cy="1102633"/>
            <a:chOff x="0" y="0"/>
            <a:chExt cx="1448825" cy="290405"/>
          </a:xfrm>
        </p:grpSpPr>
        <p:sp>
          <p:nvSpPr>
            <p:cNvPr name="Freeform 36" id="36"/>
            <p:cNvSpPr/>
            <p:nvPr/>
          </p:nvSpPr>
          <p:spPr>
            <a:xfrm flipH="false" flipV="false" rot="0">
              <a:off x="0" y="0"/>
              <a:ext cx="1448825" cy="290405"/>
            </a:xfrm>
            <a:custGeom>
              <a:avLst/>
              <a:gdLst/>
              <a:ahLst/>
              <a:cxnLst/>
              <a:rect r="r" b="b" t="t" l="l"/>
              <a:pathLst>
                <a:path h="290405" w="1448825">
                  <a:moveTo>
                    <a:pt x="140736" y="0"/>
                  </a:moveTo>
                  <a:lnTo>
                    <a:pt x="1308089" y="0"/>
                  </a:lnTo>
                  <a:cubicBezTo>
                    <a:pt x="1345415" y="0"/>
                    <a:pt x="1381211" y="14828"/>
                    <a:pt x="1407605" y="41221"/>
                  </a:cubicBezTo>
                  <a:cubicBezTo>
                    <a:pt x="1433998" y="67614"/>
                    <a:pt x="1448825" y="103411"/>
                    <a:pt x="1448825" y="140736"/>
                  </a:cubicBezTo>
                  <a:lnTo>
                    <a:pt x="1448825" y="149669"/>
                  </a:lnTo>
                  <a:cubicBezTo>
                    <a:pt x="1448825" y="186995"/>
                    <a:pt x="1433998" y="222791"/>
                    <a:pt x="1407605" y="249185"/>
                  </a:cubicBezTo>
                  <a:cubicBezTo>
                    <a:pt x="1381211" y="275578"/>
                    <a:pt x="1345415" y="290405"/>
                    <a:pt x="1308089" y="290405"/>
                  </a:cubicBezTo>
                  <a:lnTo>
                    <a:pt x="140736" y="290405"/>
                  </a:lnTo>
                  <a:cubicBezTo>
                    <a:pt x="103411" y="290405"/>
                    <a:pt x="67614" y="275578"/>
                    <a:pt x="41221" y="249185"/>
                  </a:cubicBezTo>
                  <a:cubicBezTo>
                    <a:pt x="14828" y="222791"/>
                    <a:pt x="0" y="186995"/>
                    <a:pt x="0" y="149669"/>
                  </a:cubicBezTo>
                  <a:lnTo>
                    <a:pt x="0" y="140736"/>
                  </a:lnTo>
                  <a:cubicBezTo>
                    <a:pt x="0" y="103411"/>
                    <a:pt x="14828" y="67614"/>
                    <a:pt x="41221" y="41221"/>
                  </a:cubicBezTo>
                  <a:cubicBezTo>
                    <a:pt x="67614" y="14828"/>
                    <a:pt x="103411" y="0"/>
                    <a:pt x="140736" y="0"/>
                  </a:cubicBezTo>
                  <a:close/>
                </a:path>
              </a:pathLst>
            </a:custGeom>
            <a:solidFill>
              <a:srgbClr val="C85103"/>
            </a:solidFill>
          </p:spPr>
        </p:sp>
        <p:sp>
          <p:nvSpPr>
            <p:cNvPr name="TextBox 37" id="37"/>
            <p:cNvSpPr txBox="true"/>
            <p:nvPr/>
          </p:nvSpPr>
          <p:spPr>
            <a:xfrm>
              <a:off x="0" y="-38100"/>
              <a:ext cx="1448825" cy="328505"/>
            </a:xfrm>
            <a:prstGeom prst="rect">
              <a:avLst/>
            </a:prstGeom>
          </p:spPr>
          <p:txBody>
            <a:bodyPr anchor="ctr" rtlCol="false" tIns="50800" lIns="50800" bIns="50800" rIns="50800"/>
            <a:lstStyle/>
            <a:p>
              <a:pPr algn="ctr">
                <a:lnSpc>
                  <a:spcPts val="3120"/>
                </a:lnSpc>
              </a:pPr>
            </a:p>
          </p:txBody>
        </p:sp>
      </p:grpSp>
      <p:sp>
        <p:nvSpPr>
          <p:cNvPr name="TextBox 38" id="38"/>
          <p:cNvSpPr txBox="true"/>
          <p:nvPr/>
        </p:nvSpPr>
        <p:spPr>
          <a:xfrm rot="0">
            <a:off x="12033409" y="8322470"/>
            <a:ext cx="4153014" cy="476250"/>
          </a:xfrm>
          <a:prstGeom prst="rect">
            <a:avLst/>
          </a:prstGeom>
        </p:spPr>
        <p:txBody>
          <a:bodyPr anchor="t" rtlCol="false" tIns="0" lIns="0" bIns="0" rIns="0">
            <a:spAutoFit/>
          </a:bodyPr>
          <a:lstStyle/>
          <a:p>
            <a:pPr algn="ctr">
              <a:lnSpc>
                <a:spcPts val="3600"/>
              </a:lnSpc>
            </a:pPr>
            <a:r>
              <a:rPr lang="en-US" sz="3000">
                <a:solidFill>
                  <a:srgbClr val="FFFFFF"/>
                </a:solidFill>
                <a:latin typeface="Public Sans"/>
                <a:ea typeface="Public Sans"/>
                <a:cs typeface="Public Sans"/>
                <a:sym typeface="Public Sans"/>
              </a:rPr>
              <a:t>Model Evaluation</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8100000">
            <a:off x="10456834" y="-2132409"/>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5" id="5"/>
          <p:cNvSpPr txBox="true"/>
          <p:nvPr/>
        </p:nvSpPr>
        <p:spPr>
          <a:xfrm rot="0">
            <a:off x="11214124" y="1770289"/>
            <a:ext cx="5521844" cy="2457450"/>
          </a:xfrm>
          <a:prstGeom prst="rect">
            <a:avLst/>
          </a:prstGeom>
        </p:spPr>
        <p:txBody>
          <a:bodyPr anchor="t" rtlCol="false" tIns="0" lIns="0" bIns="0" rIns="0">
            <a:spAutoFit/>
          </a:bodyPr>
          <a:lstStyle/>
          <a:p>
            <a:pPr algn="ctr">
              <a:lnSpc>
                <a:spcPts val="9600"/>
              </a:lnSpc>
            </a:pPr>
            <a:r>
              <a:rPr lang="en-US" b="true" sz="8000">
                <a:solidFill>
                  <a:srgbClr val="FFFFFF"/>
                </a:solidFill>
                <a:latin typeface="Public Sans Bold"/>
                <a:ea typeface="Public Sans Bold"/>
                <a:cs typeface="Public Sans Bold"/>
                <a:sym typeface="Public Sans Bold"/>
              </a:rPr>
              <a:t>Simulation Steps</a:t>
            </a:r>
          </a:p>
        </p:txBody>
      </p:sp>
      <p:sp>
        <p:nvSpPr>
          <p:cNvPr name="TextBox 6" id="6"/>
          <p:cNvSpPr txBox="true"/>
          <p:nvPr/>
        </p:nvSpPr>
        <p:spPr>
          <a:xfrm rot="0">
            <a:off x="2687149" y="2252663"/>
            <a:ext cx="6718517" cy="1028700"/>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The dataset is again split into training and testing sets, maintaining the same proportions as before to ensure model validity.</a:t>
            </a:r>
          </a:p>
        </p:txBody>
      </p:sp>
      <p:sp>
        <p:nvSpPr>
          <p:cNvPr name="TextBox 7" id="7"/>
          <p:cNvSpPr txBox="true"/>
          <p:nvPr/>
        </p:nvSpPr>
        <p:spPr>
          <a:xfrm rot="0">
            <a:off x="2687149" y="1579789"/>
            <a:ext cx="4466152" cy="476250"/>
          </a:xfrm>
          <a:prstGeom prst="rect">
            <a:avLst/>
          </a:prstGeom>
        </p:spPr>
        <p:txBody>
          <a:bodyPr anchor="t" rtlCol="false" tIns="0" lIns="0" bIns="0" rIns="0">
            <a:spAutoFit/>
          </a:bodyPr>
          <a:lstStyle/>
          <a:p>
            <a:pPr algn="l">
              <a:lnSpc>
                <a:spcPts val="3600"/>
              </a:lnSpc>
            </a:pPr>
            <a:r>
              <a:rPr lang="en-US" sz="3000" b="true">
                <a:solidFill>
                  <a:srgbClr val="5D4429"/>
                </a:solidFill>
                <a:latin typeface="Public Sans Bold"/>
                <a:ea typeface="Public Sans Bold"/>
                <a:cs typeface="Public Sans Bold"/>
                <a:sym typeface="Public Sans Bold"/>
              </a:rPr>
              <a:t>Train-Test Split</a:t>
            </a:r>
          </a:p>
        </p:txBody>
      </p:sp>
      <p:sp>
        <p:nvSpPr>
          <p:cNvPr name="TextBox 8" id="8"/>
          <p:cNvSpPr txBox="true"/>
          <p:nvPr/>
        </p:nvSpPr>
        <p:spPr>
          <a:xfrm rot="0">
            <a:off x="2687149" y="4167187"/>
            <a:ext cx="6718517" cy="3028950"/>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An ANN architecture is designed with input neurons for our features, multiple hidden layers, and an output layer consisting of neurons equal to the number of classes (e.g., 7 for our TRS categories).</a:t>
            </a:r>
          </a:p>
          <a:p>
            <a:pPr algn="just">
              <a:lnSpc>
                <a:spcPts val="2639"/>
              </a:lnSpc>
            </a:pPr>
            <a:r>
              <a:rPr lang="en-US" sz="2199">
                <a:solidFill>
                  <a:srgbClr val="737373"/>
                </a:solidFill>
                <a:latin typeface="Telegraf"/>
                <a:ea typeface="Telegraf"/>
                <a:cs typeface="Telegraf"/>
                <a:sym typeface="Telegraf"/>
              </a:rPr>
              <a:t>Activation functions such as ReLU for hidden layers and softmax for the output layer are utilized to classify the TRS into distinct categories.</a:t>
            </a:r>
          </a:p>
          <a:p>
            <a:pPr algn="just">
              <a:lnSpc>
                <a:spcPts val="2639"/>
              </a:lnSpc>
            </a:pPr>
          </a:p>
        </p:txBody>
      </p:sp>
      <p:sp>
        <p:nvSpPr>
          <p:cNvPr name="TextBox 9" id="9"/>
          <p:cNvSpPr txBox="true"/>
          <p:nvPr/>
        </p:nvSpPr>
        <p:spPr>
          <a:xfrm rot="0">
            <a:off x="2687149" y="3490912"/>
            <a:ext cx="6038706" cy="476250"/>
          </a:xfrm>
          <a:prstGeom prst="rect">
            <a:avLst/>
          </a:prstGeom>
        </p:spPr>
        <p:txBody>
          <a:bodyPr anchor="t" rtlCol="false" tIns="0" lIns="0" bIns="0" rIns="0">
            <a:spAutoFit/>
          </a:bodyPr>
          <a:lstStyle/>
          <a:p>
            <a:pPr algn="l">
              <a:lnSpc>
                <a:spcPts val="3600"/>
              </a:lnSpc>
            </a:pPr>
            <a:r>
              <a:rPr lang="en-US" sz="3000" b="true">
                <a:solidFill>
                  <a:srgbClr val="5D4429"/>
                </a:solidFill>
                <a:latin typeface="Public Sans Bold"/>
                <a:ea typeface="Public Sans Bold"/>
                <a:cs typeface="Public Sans Bold"/>
                <a:sym typeface="Public Sans Bold"/>
              </a:rPr>
              <a:t>Model Construction</a:t>
            </a:r>
          </a:p>
        </p:txBody>
      </p:sp>
      <p:grpSp>
        <p:nvGrpSpPr>
          <p:cNvPr name="Group 10" id="10"/>
          <p:cNvGrpSpPr/>
          <p:nvPr/>
        </p:nvGrpSpPr>
        <p:grpSpPr>
          <a:xfrm rot="0">
            <a:off x="10861728" y="5143500"/>
            <a:ext cx="4244872" cy="42448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3" id="13"/>
          <p:cNvGrpSpPr/>
          <p:nvPr/>
        </p:nvGrpSpPr>
        <p:grpSpPr>
          <a:xfrm rot="-5400000">
            <a:off x="-2335786" y="5042731"/>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5" id="15"/>
          <p:cNvGrpSpPr/>
          <p:nvPr/>
        </p:nvGrpSpPr>
        <p:grpSpPr>
          <a:xfrm rot="0">
            <a:off x="16150999" y="9388372"/>
            <a:ext cx="2137001" cy="21370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8" id="18"/>
          <p:cNvGrpSpPr/>
          <p:nvPr/>
        </p:nvGrpSpPr>
        <p:grpSpPr>
          <a:xfrm rot="-8100000">
            <a:off x="653247" y="-997274"/>
            <a:ext cx="1867750" cy="18677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21" id="21"/>
          <p:cNvGrpSpPr/>
          <p:nvPr/>
        </p:nvGrpSpPr>
        <p:grpSpPr>
          <a:xfrm rot="-8100000">
            <a:off x="15952374" y="7916249"/>
            <a:ext cx="862105" cy="86210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24" id="24"/>
          <p:cNvSpPr txBox="true"/>
          <p:nvPr/>
        </p:nvSpPr>
        <p:spPr>
          <a:xfrm rot="0">
            <a:off x="2686725" y="7709126"/>
            <a:ext cx="6718517" cy="2362200"/>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The model is trained using a categorical cross-entropy loss function, which is suitable for multi-class classification tasks. We monitor training progress to avoid overfitting and adjust hyperparameters as needed.</a:t>
            </a:r>
          </a:p>
          <a:p>
            <a:pPr algn="just">
              <a:lnSpc>
                <a:spcPts val="2639"/>
              </a:lnSpc>
            </a:pPr>
          </a:p>
          <a:p>
            <a:pPr algn="just">
              <a:lnSpc>
                <a:spcPts val="2639"/>
              </a:lnSpc>
            </a:pPr>
          </a:p>
        </p:txBody>
      </p:sp>
      <p:sp>
        <p:nvSpPr>
          <p:cNvPr name="TextBox 25" id="25"/>
          <p:cNvSpPr txBox="true"/>
          <p:nvPr/>
        </p:nvSpPr>
        <p:spPr>
          <a:xfrm rot="0">
            <a:off x="2687149" y="7018286"/>
            <a:ext cx="4466152" cy="476250"/>
          </a:xfrm>
          <a:prstGeom prst="rect">
            <a:avLst/>
          </a:prstGeom>
        </p:spPr>
        <p:txBody>
          <a:bodyPr anchor="t" rtlCol="false" tIns="0" lIns="0" bIns="0" rIns="0">
            <a:spAutoFit/>
          </a:bodyPr>
          <a:lstStyle/>
          <a:p>
            <a:pPr algn="l">
              <a:lnSpc>
                <a:spcPts val="3600"/>
              </a:lnSpc>
            </a:pPr>
            <a:r>
              <a:rPr lang="en-US" sz="3000" b="true">
                <a:solidFill>
                  <a:srgbClr val="5D4429"/>
                </a:solidFill>
                <a:latin typeface="Public Sans Bold"/>
                <a:ea typeface="Public Sans Bold"/>
                <a:cs typeface="Public Sans Bold"/>
                <a:sym typeface="Public Sans Bold"/>
              </a:rPr>
              <a:t>Model Training</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8100000">
            <a:off x="10456834" y="-2132409"/>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5" id="5"/>
          <p:cNvSpPr txBox="true"/>
          <p:nvPr/>
        </p:nvSpPr>
        <p:spPr>
          <a:xfrm rot="0">
            <a:off x="11214124" y="1770289"/>
            <a:ext cx="5521844" cy="2457450"/>
          </a:xfrm>
          <a:prstGeom prst="rect">
            <a:avLst/>
          </a:prstGeom>
        </p:spPr>
        <p:txBody>
          <a:bodyPr anchor="t" rtlCol="false" tIns="0" lIns="0" bIns="0" rIns="0">
            <a:spAutoFit/>
          </a:bodyPr>
          <a:lstStyle/>
          <a:p>
            <a:pPr algn="ctr">
              <a:lnSpc>
                <a:spcPts val="9600"/>
              </a:lnSpc>
            </a:pPr>
            <a:r>
              <a:rPr lang="en-US" b="true" sz="8000">
                <a:solidFill>
                  <a:srgbClr val="FFFFFF"/>
                </a:solidFill>
                <a:latin typeface="Public Sans Bold"/>
                <a:ea typeface="Public Sans Bold"/>
                <a:cs typeface="Public Sans Bold"/>
                <a:sym typeface="Public Sans Bold"/>
              </a:rPr>
              <a:t>Simulation Steps</a:t>
            </a:r>
          </a:p>
        </p:txBody>
      </p:sp>
      <p:sp>
        <p:nvSpPr>
          <p:cNvPr name="TextBox 6" id="6"/>
          <p:cNvSpPr txBox="true"/>
          <p:nvPr/>
        </p:nvSpPr>
        <p:spPr>
          <a:xfrm rot="0">
            <a:off x="2687149" y="1647825"/>
            <a:ext cx="6718517" cy="1695450"/>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After training, we evaluate the model’s performance on the test dataset using metrics like accuracy, precision, recall, and F1-score to understand how well the model classifies the TRS categories.</a:t>
            </a:r>
          </a:p>
        </p:txBody>
      </p:sp>
      <p:sp>
        <p:nvSpPr>
          <p:cNvPr name="TextBox 7" id="7"/>
          <p:cNvSpPr txBox="true"/>
          <p:nvPr/>
        </p:nvSpPr>
        <p:spPr>
          <a:xfrm rot="0">
            <a:off x="2687149" y="1009650"/>
            <a:ext cx="4466152" cy="476250"/>
          </a:xfrm>
          <a:prstGeom prst="rect">
            <a:avLst/>
          </a:prstGeom>
        </p:spPr>
        <p:txBody>
          <a:bodyPr anchor="t" rtlCol="false" tIns="0" lIns="0" bIns="0" rIns="0">
            <a:spAutoFit/>
          </a:bodyPr>
          <a:lstStyle/>
          <a:p>
            <a:pPr algn="l">
              <a:lnSpc>
                <a:spcPts val="3600"/>
              </a:lnSpc>
            </a:pPr>
            <a:r>
              <a:rPr lang="en-US" sz="3000" b="true">
                <a:solidFill>
                  <a:srgbClr val="5D4429"/>
                </a:solidFill>
                <a:latin typeface="Public Sans Bold"/>
                <a:ea typeface="Public Sans Bold"/>
                <a:cs typeface="Public Sans Bold"/>
                <a:sym typeface="Public Sans Bold"/>
              </a:rPr>
              <a:t>Model Evaluation</a:t>
            </a:r>
          </a:p>
        </p:txBody>
      </p:sp>
      <p:sp>
        <p:nvSpPr>
          <p:cNvPr name="TextBox 8" id="8"/>
          <p:cNvSpPr txBox="true"/>
          <p:nvPr/>
        </p:nvSpPr>
        <p:spPr>
          <a:xfrm rot="0">
            <a:off x="2687149" y="6038850"/>
            <a:ext cx="6718517" cy="1362075"/>
          </a:xfrm>
          <a:prstGeom prst="rect">
            <a:avLst/>
          </a:prstGeom>
        </p:spPr>
        <p:txBody>
          <a:bodyPr anchor="t" rtlCol="false" tIns="0" lIns="0" bIns="0" rIns="0">
            <a:spAutoFit/>
          </a:bodyPr>
          <a:lstStyle/>
          <a:p>
            <a:pPr algn="l">
              <a:lnSpc>
                <a:spcPts val="2639"/>
              </a:lnSpc>
            </a:pPr>
            <a:r>
              <a:rPr lang="en-US" sz="2199">
                <a:solidFill>
                  <a:srgbClr val="737373"/>
                </a:solidFill>
                <a:latin typeface="Telegraf"/>
                <a:ea typeface="Telegraf"/>
                <a:cs typeface="Telegraf"/>
                <a:sym typeface="Telegraf"/>
              </a:rPr>
              <a:t>Predictions are made on the test set, with results compared to actual class labels. We analyze these results to identify trends and areas for improvement.</a:t>
            </a:r>
          </a:p>
        </p:txBody>
      </p:sp>
      <p:sp>
        <p:nvSpPr>
          <p:cNvPr name="TextBox 9" id="9"/>
          <p:cNvSpPr txBox="true"/>
          <p:nvPr/>
        </p:nvSpPr>
        <p:spPr>
          <a:xfrm rot="0">
            <a:off x="2687149" y="5267325"/>
            <a:ext cx="6718517" cy="476250"/>
          </a:xfrm>
          <a:prstGeom prst="rect">
            <a:avLst/>
          </a:prstGeom>
        </p:spPr>
        <p:txBody>
          <a:bodyPr anchor="t" rtlCol="false" tIns="0" lIns="0" bIns="0" rIns="0">
            <a:spAutoFit/>
          </a:bodyPr>
          <a:lstStyle/>
          <a:p>
            <a:pPr algn="l">
              <a:lnSpc>
                <a:spcPts val="3600"/>
              </a:lnSpc>
            </a:pPr>
            <a:r>
              <a:rPr lang="en-US" sz="3000" b="true">
                <a:solidFill>
                  <a:srgbClr val="5D4429"/>
                </a:solidFill>
                <a:latin typeface="Public Sans Bold"/>
                <a:ea typeface="Public Sans Bold"/>
                <a:cs typeface="Public Sans Bold"/>
                <a:sym typeface="Public Sans Bold"/>
              </a:rPr>
              <a:t>Predictions and Analysis</a:t>
            </a:r>
          </a:p>
        </p:txBody>
      </p:sp>
      <p:grpSp>
        <p:nvGrpSpPr>
          <p:cNvPr name="Group 10" id="10"/>
          <p:cNvGrpSpPr/>
          <p:nvPr/>
        </p:nvGrpSpPr>
        <p:grpSpPr>
          <a:xfrm rot="0">
            <a:off x="10861728" y="5143500"/>
            <a:ext cx="4244872" cy="42448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3" id="13"/>
          <p:cNvGrpSpPr/>
          <p:nvPr/>
        </p:nvGrpSpPr>
        <p:grpSpPr>
          <a:xfrm rot="-5400000">
            <a:off x="-2335786" y="5042731"/>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5" id="15"/>
          <p:cNvGrpSpPr/>
          <p:nvPr/>
        </p:nvGrpSpPr>
        <p:grpSpPr>
          <a:xfrm rot="0">
            <a:off x="16150999" y="9388372"/>
            <a:ext cx="2137001" cy="21370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8" id="18"/>
          <p:cNvGrpSpPr/>
          <p:nvPr/>
        </p:nvGrpSpPr>
        <p:grpSpPr>
          <a:xfrm rot="-8100000">
            <a:off x="653247" y="-997274"/>
            <a:ext cx="1867750" cy="18677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21" id="21"/>
          <p:cNvGrpSpPr/>
          <p:nvPr/>
        </p:nvGrpSpPr>
        <p:grpSpPr>
          <a:xfrm rot="-8100000">
            <a:off x="15952374" y="7916249"/>
            <a:ext cx="862105" cy="86210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653247" y="-997274"/>
            <a:ext cx="1867750" cy="186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5471536" y="-1093736"/>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0">
            <a:off x="-695584" y="9027855"/>
            <a:ext cx="1924014" cy="19240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5400000">
            <a:off x="-2335786" y="5042731"/>
            <a:ext cx="6930510" cy="201539"/>
            <a:chOff x="0" y="0"/>
            <a:chExt cx="812800" cy="23636"/>
          </a:xfrm>
        </p:grpSpPr>
        <p:sp>
          <p:nvSpPr>
            <p:cNvPr name="Freeform 12" id="1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3" id="13"/>
          <p:cNvGrpSpPr/>
          <p:nvPr/>
        </p:nvGrpSpPr>
        <p:grpSpPr>
          <a:xfrm rot="2197222">
            <a:off x="8476461" y="-964858"/>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15" id="15"/>
          <p:cNvGrpSpPr/>
          <p:nvPr/>
        </p:nvGrpSpPr>
        <p:grpSpPr>
          <a:xfrm rot="-8100000">
            <a:off x="15358978" y="7683751"/>
            <a:ext cx="1403969" cy="14039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Freeform 18" id="18"/>
          <p:cNvSpPr/>
          <p:nvPr/>
        </p:nvSpPr>
        <p:spPr>
          <a:xfrm flipH="false" flipV="false" rot="0">
            <a:off x="3361834" y="4795675"/>
            <a:ext cx="11218578" cy="4246826"/>
          </a:xfrm>
          <a:custGeom>
            <a:avLst/>
            <a:gdLst/>
            <a:ahLst/>
            <a:cxnLst/>
            <a:rect r="r" b="b" t="t" l="l"/>
            <a:pathLst>
              <a:path h="4246826" w="11218578">
                <a:moveTo>
                  <a:pt x="0" y="0"/>
                </a:moveTo>
                <a:lnTo>
                  <a:pt x="11218578" y="0"/>
                </a:lnTo>
                <a:lnTo>
                  <a:pt x="11218578" y="4246825"/>
                </a:lnTo>
                <a:lnTo>
                  <a:pt x="0" y="4246825"/>
                </a:lnTo>
                <a:lnTo>
                  <a:pt x="0" y="0"/>
                </a:lnTo>
                <a:close/>
              </a:path>
            </a:pathLst>
          </a:custGeom>
          <a:blipFill>
            <a:blip r:embed="rId2"/>
            <a:stretch>
              <a:fillRect l="0" t="0" r="0" b="0"/>
            </a:stretch>
          </a:blipFill>
        </p:spPr>
      </p:sp>
      <p:sp>
        <p:nvSpPr>
          <p:cNvPr name="TextBox 19" id="19"/>
          <p:cNvSpPr txBox="true"/>
          <p:nvPr/>
        </p:nvSpPr>
        <p:spPr>
          <a:xfrm rot="0">
            <a:off x="3361834" y="2136724"/>
            <a:ext cx="10808300" cy="1990725"/>
          </a:xfrm>
          <a:prstGeom prst="rect">
            <a:avLst/>
          </a:prstGeom>
        </p:spPr>
        <p:txBody>
          <a:bodyPr anchor="t" rtlCol="false" tIns="0" lIns="0" bIns="0" rIns="0">
            <a:spAutoFit/>
          </a:bodyPr>
          <a:lstStyle/>
          <a:p>
            <a:pPr algn="just">
              <a:lnSpc>
                <a:spcPts val="3120"/>
              </a:lnSpc>
              <a:spcBef>
                <a:spcPct val="0"/>
              </a:spcBef>
            </a:pPr>
            <a:r>
              <a:rPr lang="en-US" sz="2600">
                <a:solidFill>
                  <a:srgbClr val="000000"/>
                </a:solidFill>
                <a:latin typeface="Telegraf"/>
                <a:ea typeface="Telegraf"/>
                <a:cs typeface="Telegraf"/>
                <a:sym typeface="Telegraf"/>
              </a:rPr>
              <a:t>The code splits the dataset into training (80%) and testing (20%) sets. It constructs an ANN with three hidden layers using ReLU activation and a linear output layer for regression. The model is compiled with the Adam optimizer and trained for 100 epochs. Finally, it evaluates performance on the test set and makes predictions.</a:t>
            </a:r>
          </a:p>
        </p:txBody>
      </p:sp>
      <p:sp>
        <p:nvSpPr>
          <p:cNvPr name="TextBox 20" id="20"/>
          <p:cNvSpPr txBox="true"/>
          <p:nvPr/>
        </p:nvSpPr>
        <p:spPr>
          <a:xfrm rot="0">
            <a:off x="3656271" y="202859"/>
            <a:ext cx="8881982" cy="1158875"/>
          </a:xfrm>
          <a:prstGeom prst="rect">
            <a:avLst/>
          </a:prstGeom>
        </p:spPr>
        <p:txBody>
          <a:bodyPr anchor="t" rtlCol="false" tIns="0" lIns="0" bIns="0" rIns="0">
            <a:spAutoFit/>
          </a:bodyPr>
          <a:lstStyle/>
          <a:p>
            <a:pPr algn="l">
              <a:lnSpc>
                <a:spcPts val="8800"/>
              </a:lnSpc>
            </a:pPr>
            <a:r>
              <a:rPr lang="en-US" sz="8000" b="true">
                <a:solidFill>
                  <a:srgbClr val="5D4429"/>
                </a:solidFill>
                <a:latin typeface="Public Sans Bold"/>
                <a:ea typeface="Public Sans Bold"/>
                <a:cs typeface="Public Sans Bold"/>
                <a:sym typeface="Public Sans Bold"/>
              </a:rPr>
              <a:t>In Code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653247" y="-997274"/>
            <a:ext cx="1867750" cy="186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5471536" y="-1093736"/>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0">
            <a:off x="-695584" y="9027855"/>
            <a:ext cx="1924014" cy="19240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5400000">
            <a:off x="-2335786" y="5042731"/>
            <a:ext cx="6930510" cy="201539"/>
            <a:chOff x="0" y="0"/>
            <a:chExt cx="812800" cy="23636"/>
          </a:xfrm>
        </p:grpSpPr>
        <p:sp>
          <p:nvSpPr>
            <p:cNvPr name="Freeform 12" id="1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3" id="13"/>
          <p:cNvGrpSpPr/>
          <p:nvPr/>
        </p:nvGrpSpPr>
        <p:grpSpPr>
          <a:xfrm rot="2197222">
            <a:off x="8476461" y="-964858"/>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15" id="15"/>
          <p:cNvGrpSpPr/>
          <p:nvPr/>
        </p:nvGrpSpPr>
        <p:grpSpPr>
          <a:xfrm rot="-8100000">
            <a:off x="15358978" y="7683751"/>
            <a:ext cx="1403969" cy="14039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Freeform 18" id="18"/>
          <p:cNvSpPr/>
          <p:nvPr/>
        </p:nvSpPr>
        <p:spPr>
          <a:xfrm flipH="false" flipV="false" rot="0">
            <a:off x="3491085" y="4781029"/>
            <a:ext cx="11218578" cy="4246826"/>
          </a:xfrm>
          <a:custGeom>
            <a:avLst/>
            <a:gdLst/>
            <a:ahLst/>
            <a:cxnLst/>
            <a:rect r="r" b="b" t="t" l="l"/>
            <a:pathLst>
              <a:path h="4246826" w="11218578">
                <a:moveTo>
                  <a:pt x="0" y="0"/>
                </a:moveTo>
                <a:lnTo>
                  <a:pt x="11218578" y="0"/>
                </a:lnTo>
                <a:lnTo>
                  <a:pt x="11218578" y="4246826"/>
                </a:lnTo>
                <a:lnTo>
                  <a:pt x="0" y="4246826"/>
                </a:lnTo>
                <a:lnTo>
                  <a:pt x="0" y="0"/>
                </a:lnTo>
                <a:close/>
              </a:path>
            </a:pathLst>
          </a:custGeom>
          <a:blipFill>
            <a:blip r:embed="rId2"/>
            <a:stretch>
              <a:fillRect l="0" t="0" r="0" b="0"/>
            </a:stretch>
          </a:blipFill>
        </p:spPr>
      </p:sp>
      <p:sp>
        <p:nvSpPr>
          <p:cNvPr name="TextBox 19" id="19"/>
          <p:cNvSpPr txBox="true"/>
          <p:nvPr/>
        </p:nvSpPr>
        <p:spPr>
          <a:xfrm rot="0">
            <a:off x="3361834" y="2136724"/>
            <a:ext cx="10808300" cy="2381250"/>
          </a:xfrm>
          <a:prstGeom prst="rect">
            <a:avLst/>
          </a:prstGeom>
        </p:spPr>
        <p:txBody>
          <a:bodyPr anchor="t" rtlCol="false" tIns="0" lIns="0" bIns="0" rIns="0">
            <a:spAutoFit/>
          </a:bodyPr>
          <a:lstStyle/>
          <a:p>
            <a:pPr algn="just">
              <a:lnSpc>
                <a:spcPts val="3120"/>
              </a:lnSpc>
              <a:spcBef>
                <a:spcPct val="0"/>
              </a:spcBef>
            </a:pPr>
            <a:r>
              <a:rPr lang="en-US" sz="2600">
                <a:solidFill>
                  <a:srgbClr val="000000"/>
                </a:solidFill>
                <a:latin typeface="Telegraf"/>
                <a:ea typeface="Telegraf"/>
                <a:cs typeface="Telegraf"/>
                <a:sym typeface="Telegraf"/>
              </a:rPr>
              <a:t>The training logs show the model's performance across 100 epochs, with loss values decreasing steadily, indicating improved accuracy. The training loss reaches a minimum of approximately 0.0000061 by the final epoch, while the validation loss fluctuates, ending at around 0.0000114. Overall, the low loss values suggest effective model training.</a:t>
            </a:r>
          </a:p>
        </p:txBody>
      </p:sp>
      <p:sp>
        <p:nvSpPr>
          <p:cNvPr name="TextBox 20" id="20"/>
          <p:cNvSpPr txBox="true"/>
          <p:nvPr/>
        </p:nvSpPr>
        <p:spPr>
          <a:xfrm rot="0">
            <a:off x="3656271" y="202859"/>
            <a:ext cx="8881982" cy="1158875"/>
          </a:xfrm>
          <a:prstGeom prst="rect">
            <a:avLst/>
          </a:prstGeom>
        </p:spPr>
        <p:txBody>
          <a:bodyPr anchor="t" rtlCol="false" tIns="0" lIns="0" bIns="0" rIns="0">
            <a:spAutoFit/>
          </a:bodyPr>
          <a:lstStyle/>
          <a:p>
            <a:pPr algn="l">
              <a:lnSpc>
                <a:spcPts val="8800"/>
              </a:lnSpc>
            </a:pPr>
            <a:r>
              <a:rPr lang="en-US" sz="8000" b="true">
                <a:solidFill>
                  <a:srgbClr val="5D4429"/>
                </a:solidFill>
                <a:latin typeface="Public Sans Bold"/>
                <a:ea typeface="Public Sans Bold"/>
                <a:cs typeface="Public Sans Bold"/>
                <a:sym typeface="Public Sans Bold"/>
              </a:rPr>
              <a:t>In Numbers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653247" y="-997274"/>
            <a:ext cx="1867750" cy="186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5471536" y="-1093736"/>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0">
            <a:off x="-695584" y="9027855"/>
            <a:ext cx="1924014" cy="19240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5400000">
            <a:off x="-2335786" y="5042731"/>
            <a:ext cx="6930510" cy="201539"/>
            <a:chOff x="0" y="0"/>
            <a:chExt cx="812800" cy="23636"/>
          </a:xfrm>
        </p:grpSpPr>
        <p:sp>
          <p:nvSpPr>
            <p:cNvPr name="Freeform 12" id="1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3" id="13"/>
          <p:cNvGrpSpPr/>
          <p:nvPr/>
        </p:nvGrpSpPr>
        <p:grpSpPr>
          <a:xfrm rot="2197222">
            <a:off x="8476461" y="-964858"/>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15" id="15"/>
          <p:cNvGrpSpPr/>
          <p:nvPr/>
        </p:nvGrpSpPr>
        <p:grpSpPr>
          <a:xfrm rot="-8100000">
            <a:off x="15899232" y="7906771"/>
            <a:ext cx="1403969" cy="14039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Freeform 18" id="18"/>
          <p:cNvSpPr/>
          <p:nvPr/>
        </p:nvSpPr>
        <p:spPr>
          <a:xfrm flipH="false" flipV="false" rot="0">
            <a:off x="2319387" y="5327599"/>
            <a:ext cx="4906848" cy="3876069"/>
          </a:xfrm>
          <a:custGeom>
            <a:avLst/>
            <a:gdLst/>
            <a:ahLst/>
            <a:cxnLst/>
            <a:rect r="r" b="b" t="t" l="l"/>
            <a:pathLst>
              <a:path h="3876069" w="4906848">
                <a:moveTo>
                  <a:pt x="0" y="0"/>
                </a:moveTo>
                <a:lnTo>
                  <a:pt x="4906848" y="0"/>
                </a:lnTo>
                <a:lnTo>
                  <a:pt x="4906848" y="3876069"/>
                </a:lnTo>
                <a:lnTo>
                  <a:pt x="0" y="3876069"/>
                </a:lnTo>
                <a:lnTo>
                  <a:pt x="0" y="0"/>
                </a:lnTo>
                <a:close/>
              </a:path>
            </a:pathLst>
          </a:custGeom>
          <a:blipFill>
            <a:blip r:embed="rId2"/>
            <a:stretch>
              <a:fillRect l="0" t="0" r="0" b="0"/>
            </a:stretch>
          </a:blipFill>
        </p:spPr>
      </p:sp>
      <p:sp>
        <p:nvSpPr>
          <p:cNvPr name="Freeform 19" id="19"/>
          <p:cNvSpPr/>
          <p:nvPr/>
        </p:nvSpPr>
        <p:spPr>
          <a:xfrm flipH="false" flipV="false" rot="0">
            <a:off x="10080569" y="5327599"/>
            <a:ext cx="4915367" cy="3876069"/>
          </a:xfrm>
          <a:custGeom>
            <a:avLst/>
            <a:gdLst/>
            <a:ahLst/>
            <a:cxnLst/>
            <a:rect r="r" b="b" t="t" l="l"/>
            <a:pathLst>
              <a:path h="3876069" w="4915367">
                <a:moveTo>
                  <a:pt x="0" y="0"/>
                </a:moveTo>
                <a:lnTo>
                  <a:pt x="4915367" y="0"/>
                </a:lnTo>
                <a:lnTo>
                  <a:pt x="4915367" y="3876069"/>
                </a:lnTo>
                <a:lnTo>
                  <a:pt x="0" y="3876069"/>
                </a:lnTo>
                <a:lnTo>
                  <a:pt x="0" y="0"/>
                </a:lnTo>
                <a:close/>
              </a:path>
            </a:pathLst>
          </a:custGeom>
          <a:blipFill>
            <a:blip r:embed="rId3"/>
            <a:stretch>
              <a:fillRect l="0" t="0" r="0" b="0"/>
            </a:stretch>
          </a:blipFill>
        </p:spPr>
      </p:sp>
      <p:sp>
        <p:nvSpPr>
          <p:cNvPr name="TextBox 20" id="20"/>
          <p:cNvSpPr txBox="true"/>
          <p:nvPr/>
        </p:nvSpPr>
        <p:spPr>
          <a:xfrm rot="0">
            <a:off x="3448001" y="1640145"/>
            <a:ext cx="10808300" cy="3162300"/>
          </a:xfrm>
          <a:prstGeom prst="rect">
            <a:avLst/>
          </a:prstGeom>
        </p:spPr>
        <p:txBody>
          <a:bodyPr anchor="t" rtlCol="false" tIns="0" lIns="0" bIns="0" rIns="0">
            <a:spAutoFit/>
          </a:bodyPr>
          <a:lstStyle/>
          <a:p>
            <a:pPr algn="just">
              <a:lnSpc>
                <a:spcPts val="3120"/>
              </a:lnSpc>
              <a:spcBef>
                <a:spcPct val="0"/>
              </a:spcBef>
            </a:pPr>
            <a:r>
              <a:rPr lang="en-US" sz="2600">
                <a:solidFill>
                  <a:srgbClr val="000000"/>
                </a:solidFill>
                <a:latin typeface="Telegraf"/>
                <a:ea typeface="Telegraf"/>
                <a:cs typeface="Telegraf"/>
                <a:sym typeface="Telegraf"/>
              </a:rPr>
              <a:t>The code generates two plots to evaluate model performance. The first plot displays the training and validation loss over epochs, illustrating the Mean Squared Error (MSE) trend throughout the training process. The second plot compares the predicted TRS values against the actual TRS values, with a diagonal line representing perfect predictions. This scatter plot helps visualize the model's accuracy, showing how closely the predictions align with the true values.</a:t>
            </a:r>
          </a:p>
        </p:txBody>
      </p:sp>
      <p:sp>
        <p:nvSpPr>
          <p:cNvPr name="TextBox 21" id="21"/>
          <p:cNvSpPr txBox="true"/>
          <p:nvPr/>
        </p:nvSpPr>
        <p:spPr>
          <a:xfrm rot="0">
            <a:off x="3656271" y="202859"/>
            <a:ext cx="8881982" cy="1158875"/>
          </a:xfrm>
          <a:prstGeom prst="rect">
            <a:avLst/>
          </a:prstGeom>
        </p:spPr>
        <p:txBody>
          <a:bodyPr anchor="t" rtlCol="false" tIns="0" lIns="0" bIns="0" rIns="0">
            <a:spAutoFit/>
          </a:bodyPr>
          <a:lstStyle/>
          <a:p>
            <a:pPr algn="l">
              <a:lnSpc>
                <a:spcPts val="8800"/>
              </a:lnSpc>
            </a:pPr>
            <a:r>
              <a:rPr lang="en-US" sz="8000" b="true">
                <a:solidFill>
                  <a:srgbClr val="5D4429"/>
                </a:solidFill>
                <a:latin typeface="Public Sans Bold"/>
                <a:ea typeface="Public Sans Bold"/>
                <a:cs typeface="Public Sans Bold"/>
                <a:sym typeface="Public Sans Bold"/>
              </a:rPr>
              <a:t>In Plots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1667024" y="-2132409"/>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669166" y="5143500"/>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4429">
                <a:alpha val="4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2197222">
            <a:off x="-5134421" y="5801682"/>
            <a:ext cx="6930510" cy="201539"/>
            <a:chOff x="0" y="0"/>
            <a:chExt cx="812800" cy="23636"/>
          </a:xfrm>
        </p:grpSpPr>
        <p:sp>
          <p:nvSpPr>
            <p:cNvPr name="Freeform 9" id="9"/>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0" id="10"/>
          <p:cNvGrpSpPr/>
          <p:nvPr/>
        </p:nvGrpSpPr>
        <p:grpSpPr>
          <a:xfrm rot="2197222">
            <a:off x="15664980" y="2047169"/>
            <a:ext cx="6930510" cy="201539"/>
            <a:chOff x="0" y="0"/>
            <a:chExt cx="812800" cy="23636"/>
          </a:xfrm>
        </p:grpSpPr>
        <p:sp>
          <p:nvSpPr>
            <p:cNvPr name="Freeform 11" id="11"/>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2" id="12"/>
          <p:cNvGrpSpPr/>
          <p:nvPr/>
        </p:nvGrpSpPr>
        <p:grpSpPr>
          <a:xfrm rot="-2512103">
            <a:off x="-3011985" y="10567468"/>
            <a:ext cx="6930510" cy="234964"/>
            <a:chOff x="0" y="0"/>
            <a:chExt cx="812800" cy="27556"/>
          </a:xfrm>
        </p:grpSpPr>
        <p:sp>
          <p:nvSpPr>
            <p:cNvPr name="Freeform 13" id="13"/>
            <p:cNvSpPr/>
            <p:nvPr/>
          </p:nvSpPr>
          <p:spPr>
            <a:xfrm flipH="false" flipV="false" rot="0">
              <a:off x="0" y="0"/>
              <a:ext cx="812800" cy="27556"/>
            </a:xfrm>
            <a:custGeom>
              <a:avLst/>
              <a:gdLst/>
              <a:ahLst/>
              <a:cxnLst/>
              <a:rect r="r" b="b" t="t" l="l"/>
              <a:pathLst>
                <a:path h="27556" w="812800">
                  <a:moveTo>
                    <a:pt x="13778" y="0"/>
                  </a:moveTo>
                  <a:lnTo>
                    <a:pt x="799022" y="0"/>
                  </a:lnTo>
                  <a:cubicBezTo>
                    <a:pt x="802676" y="0"/>
                    <a:pt x="806181" y="1452"/>
                    <a:pt x="808764" y="4036"/>
                  </a:cubicBezTo>
                  <a:cubicBezTo>
                    <a:pt x="811348" y="6619"/>
                    <a:pt x="812800" y="10124"/>
                    <a:pt x="812800" y="13778"/>
                  </a:cubicBezTo>
                  <a:lnTo>
                    <a:pt x="812800" y="13778"/>
                  </a:lnTo>
                  <a:cubicBezTo>
                    <a:pt x="812800" y="17432"/>
                    <a:pt x="811348" y="20937"/>
                    <a:pt x="808764" y="23521"/>
                  </a:cubicBezTo>
                  <a:cubicBezTo>
                    <a:pt x="806181" y="26105"/>
                    <a:pt x="802676" y="27556"/>
                    <a:pt x="799022" y="27556"/>
                  </a:cubicBezTo>
                  <a:lnTo>
                    <a:pt x="13778" y="27556"/>
                  </a:lnTo>
                  <a:cubicBezTo>
                    <a:pt x="10124" y="27556"/>
                    <a:pt x="6619" y="26105"/>
                    <a:pt x="4036" y="23521"/>
                  </a:cubicBezTo>
                  <a:cubicBezTo>
                    <a:pt x="1452" y="20937"/>
                    <a:pt x="0" y="17432"/>
                    <a:pt x="0" y="13778"/>
                  </a:cubicBezTo>
                  <a:lnTo>
                    <a:pt x="0" y="13778"/>
                  </a:lnTo>
                  <a:cubicBezTo>
                    <a:pt x="0" y="10124"/>
                    <a:pt x="1452" y="6619"/>
                    <a:pt x="4036" y="4036"/>
                  </a:cubicBezTo>
                  <a:cubicBezTo>
                    <a:pt x="6619" y="1452"/>
                    <a:pt x="10124" y="0"/>
                    <a:pt x="13778" y="0"/>
                  </a:cubicBezTo>
                  <a:close/>
                </a:path>
              </a:pathLst>
            </a:custGeom>
            <a:solidFill>
              <a:srgbClr val="C85103">
                <a:alpha val="49804"/>
              </a:srgbClr>
            </a:solidFill>
            <a:ln w="12700">
              <a:solidFill>
                <a:srgbClr val="000000"/>
              </a:solidFill>
            </a:ln>
          </p:spPr>
        </p:sp>
      </p:grpSp>
      <p:grpSp>
        <p:nvGrpSpPr>
          <p:cNvPr name="Group 14" id="14"/>
          <p:cNvGrpSpPr/>
          <p:nvPr/>
        </p:nvGrpSpPr>
        <p:grpSpPr>
          <a:xfrm rot="-8677263">
            <a:off x="16708964" y="6911151"/>
            <a:ext cx="3158071" cy="1238601"/>
            <a:chOff x="0" y="0"/>
            <a:chExt cx="812800" cy="318782"/>
          </a:xfrm>
        </p:grpSpPr>
        <p:sp>
          <p:nvSpPr>
            <p:cNvPr name="Freeform 15" id="15"/>
            <p:cNvSpPr/>
            <p:nvPr/>
          </p:nvSpPr>
          <p:spPr>
            <a:xfrm flipH="false" flipV="false" rot="0">
              <a:off x="0" y="0"/>
              <a:ext cx="812800" cy="318782"/>
            </a:xfrm>
            <a:custGeom>
              <a:avLst/>
              <a:gdLst/>
              <a:ahLst/>
              <a:cxnLst/>
              <a:rect r="r" b="b" t="t" l="l"/>
              <a:pathLst>
                <a:path h="318782" w="812800">
                  <a:moveTo>
                    <a:pt x="159391" y="0"/>
                  </a:moveTo>
                  <a:lnTo>
                    <a:pt x="653409" y="0"/>
                  </a:lnTo>
                  <a:cubicBezTo>
                    <a:pt x="695682" y="0"/>
                    <a:pt x="736224" y="16793"/>
                    <a:pt x="766116" y="46684"/>
                  </a:cubicBezTo>
                  <a:cubicBezTo>
                    <a:pt x="796007" y="76576"/>
                    <a:pt x="812800" y="117118"/>
                    <a:pt x="812800" y="159391"/>
                  </a:cubicBezTo>
                  <a:lnTo>
                    <a:pt x="812800" y="159391"/>
                  </a:lnTo>
                  <a:cubicBezTo>
                    <a:pt x="812800" y="201664"/>
                    <a:pt x="796007" y="242206"/>
                    <a:pt x="766116" y="272097"/>
                  </a:cubicBezTo>
                  <a:cubicBezTo>
                    <a:pt x="736224" y="301989"/>
                    <a:pt x="695682" y="318782"/>
                    <a:pt x="653409" y="318782"/>
                  </a:cubicBezTo>
                  <a:lnTo>
                    <a:pt x="159391" y="318782"/>
                  </a:lnTo>
                  <a:cubicBezTo>
                    <a:pt x="117118" y="318782"/>
                    <a:pt x="76576" y="301989"/>
                    <a:pt x="46684" y="272097"/>
                  </a:cubicBezTo>
                  <a:cubicBezTo>
                    <a:pt x="16793" y="242206"/>
                    <a:pt x="0" y="201664"/>
                    <a:pt x="0" y="159391"/>
                  </a:cubicBezTo>
                  <a:lnTo>
                    <a:pt x="0" y="159391"/>
                  </a:lnTo>
                  <a:cubicBezTo>
                    <a:pt x="0" y="117118"/>
                    <a:pt x="16793" y="76576"/>
                    <a:pt x="46684" y="46684"/>
                  </a:cubicBezTo>
                  <a:cubicBezTo>
                    <a:pt x="76576" y="16793"/>
                    <a:pt x="117118" y="0"/>
                    <a:pt x="159391" y="0"/>
                  </a:cubicBezTo>
                  <a:close/>
                </a:path>
              </a:pathLst>
            </a:custGeom>
            <a:solidFill>
              <a:srgbClr val="C85103"/>
            </a:solidFill>
            <a:ln w="12700">
              <a:solidFill>
                <a:srgbClr val="000000"/>
              </a:solidFill>
            </a:ln>
          </p:spPr>
        </p:sp>
      </p:grpSp>
      <p:grpSp>
        <p:nvGrpSpPr>
          <p:cNvPr name="Group 16" id="16"/>
          <p:cNvGrpSpPr/>
          <p:nvPr/>
        </p:nvGrpSpPr>
        <p:grpSpPr>
          <a:xfrm rot="2197222">
            <a:off x="4274212" y="11305469"/>
            <a:ext cx="6930510" cy="201539"/>
            <a:chOff x="0" y="0"/>
            <a:chExt cx="812800" cy="23636"/>
          </a:xfrm>
        </p:grpSpPr>
        <p:sp>
          <p:nvSpPr>
            <p:cNvPr name="Freeform 17" id="17"/>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sp>
        <p:nvSpPr>
          <p:cNvPr name="Freeform 18" id="18"/>
          <p:cNvSpPr/>
          <p:nvPr/>
        </p:nvSpPr>
        <p:spPr>
          <a:xfrm flipH="false" flipV="false" rot="0">
            <a:off x="8503108" y="5345803"/>
            <a:ext cx="7224099" cy="3912497"/>
          </a:xfrm>
          <a:custGeom>
            <a:avLst/>
            <a:gdLst/>
            <a:ahLst/>
            <a:cxnLst/>
            <a:rect r="r" b="b" t="t" l="l"/>
            <a:pathLst>
              <a:path h="3912497" w="7224099">
                <a:moveTo>
                  <a:pt x="0" y="0"/>
                </a:moveTo>
                <a:lnTo>
                  <a:pt x="7224099" y="0"/>
                </a:lnTo>
                <a:lnTo>
                  <a:pt x="7224099" y="3912497"/>
                </a:lnTo>
                <a:lnTo>
                  <a:pt x="0" y="3912497"/>
                </a:lnTo>
                <a:lnTo>
                  <a:pt x="0" y="0"/>
                </a:lnTo>
                <a:close/>
              </a:path>
            </a:pathLst>
          </a:custGeom>
          <a:blipFill>
            <a:blip r:embed="rId2"/>
            <a:stretch>
              <a:fillRect l="0" t="0" r="0" b="0"/>
            </a:stretch>
          </a:blipFill>
        </p:spPr>
      </p:sp>
      <p:sp>
        <p:nvSpPr>
          <p:cNvPr name="TextBox 19" id="19"/>
          <p:cNvSpPr txBox="true"/>
          <p:nvPr/>
        </p:nvSpPr>
        <p:spPr>
          <a:xfrm rot="0">
            <a:off x="212290" y="1255983"/>
            <a:ext cx="7527177" cy="2457450"/>
          </a:xfrm>
          <a:prstGeom prst="rect">
            <a:avLst/>
          </a:prstGeom>
        </p:spPr>
        <p:txBody>
          <a:bodyPr anchor="t" rtlCol="false" tIns="0" lIns="0" bIns="0" rIns="0">
            <a:spAutoFit/>
          </a:bodyPr>
          <a:lstStyle/>
          <a:p>
            <a:pPr algn="l">
              <a:lnSpc>
                <a:spcPts val="9600"/>
              </a:lnSpc>
            </a:pPr>
            <a:r>
              <a:rPr lang="en-US" sz="8000" b="true">
                <a:solidFill>
                  <a:srgbClr val="FFFFFF"/>
                </a:solidFill>
                <a:latin typeface="Public Sans Bold"/>
                <a:ea typeface="Public Sans Bold"/>
                <a:cs typeface="Public Sans Bold"/>
                <a:sym typeface="Public Sans Bold"/>
              </a:rPr>
              <a:t>Predicting Best Machine </a:t>
            </a:r>
          </a:p>
        </p:txBody>
      </p:sp>
      <p:sp>
        <p:nvSpPr>
          <p:cNvPr name="TextBox 20" id="20"/>
          <p:cNvSpPr txBox="true"/>
          <p:nvPr/>
        </p:nvSpPr>
        <p:spPr>
          <a:xfrm rot="0">
            <a:off x="9144000" y="1246458"/>
            <a:ext cx="8389769" cy="3086314"/>
          </a:xfrm>
          <a:prstGeom prst="rect">
            <a:avLst/>
          </a:prstGeom>
        </p:spPr>
        <p:txBody>
          <a:bodyPr anchor="t" rtlCol="false" tIns="0" lIns="0" bIns="0" rIns="0">
            <a:spAutoFit/>
          </a:bodyPr>
          <a:lstStyle/>
          <a:p>
            <a:pPr algn="just">
              <a:lnSpc>
                <a:spcPts val="2714"/>
              </a:lnSpc>
              <a:spcBef>
                <a:spcPct val="0"/>
              </a:spcBef>
            </a:pPr>
            <a:r>
              <a:rPr lang="en-US" sz="2261">
                <a:solidFill>
                  <a:srgbClr val="000000"/>
                </a:solidFill>
                <a:latin typeface="Telegraf"/>
                <a:ea typeface="Telegraf"/>
                <a:cs typeface="Telegraf"/>
                <a:sym typeface="Telegraf"/>
              </a:rPr>
              <a:t>The code predicts TRS values for the entire standardized dataset using the trained model and adds these predictions to the DataFrame as a new column called TRS_Predit. It identifies the machine with the highest predicted TRS and retrieves both the actual and predicted TRS values for that machine. Finally, it displays the best-performing machine along with its actual and predicted TRS values and outputs a comparison table of the actual and predicted TRS for all machines.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1667024" y="-2132409"/>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669166" y="5143500"/>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4429">
                <a:alpha val="4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2197222">
            <a:off x="-5134421" y="5801682"/>
            <a:ext cx="6930510" cy="201539"/>
            <a:chOff x="0" y="0"/>
            <a:chExt cx="812800" cy="23636"/>
          </a:xfrm>
        </p:grpSpPr>
        <p:sp>
          <p:nvSpPr>
            <p:cNvPr name="Freeform 9" id="9"/>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0" id="10"/>
          <p:cNvGrpSpPr/>
          <p:nvPr/>
        </p:nvGrpSpPr>
        <p:grpSpPr>
          <a:xfrm rot="2197222">
            <a:off x="15664980" y="2047169"/>
            <a:ext cx="6930510" cy="201539"/>
            <a:chOff x="0" y="0"/>
            <a:chExt cx="812800" cy="23636"/>
          </a:xfrm>
        </p:grpSpPr>
        <p:sp>
          <p:nvSpPr>
            <p:cNvPr name="Freeform 11" id="11"/>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2" id="12"/>
          <p:cNvGrpSpPr/>
          <p:nvPr/>
        </p:nvGrpSpPr>
        <p:grpSpPr>
          <a:xfrm rot="-2512103">
            <a:off x="-3011985" y="10567468"/>
            <a:ext cx="6930510" cy="234964"/>
            <a:chOff x="0" y="0"/>
            <a:chExt cx="812800" cy="27556"/>
          </a:xfrm>
        </p:grpSpPr>
        <p:sp>
          <p:nvSpPr>
            <p:cNvPr name="Freeform 13" id="13"/>
            <p:cNvSpPr/>
            <p:nvPr/>
          </p:nvSpPr>
          <p:spPr>
            <a:xfrm flipH="false" flipV="false" rot="0">
              <a:off x="0" y="0"/>
              <a:ext cx="812800" cy="27556"/>
            </a:xfrm>
            <a:custGeom>
              <a:avLst/>
              <a:gdLst/>
              <a:ahLst/>
              <a:cxnLst/>
              <a:rect r="r" b="b" t="t" l="l"/>
              <a:pathLst>
                <a:path h="27556" w="812800">
                  <a:moveTo>
                    <a:pt x="13778" y="0"/>
                  </a:moveTo>
                  <a:lnTo>
                    <a:pt x="799022" y="0"/>
                  </a:lnTo>
                  <a:cubicBezTo>
                    <a:pt x="802676" y="0"/>
                    <a:pt x="806181" y="1452"/>
                    <a:pt x="808764" y="4036"/>
                  </a:cubicBezTo>
                  <a:cubicBezTo>
                    <a:pt x="811348" y="6619"/>
                    <a:pt x="812800" y="10124"/>
                    <a:pt x="812800" y="13778"/>
                  </a:cubicBezTo>
                  <a:lnTo>
                    <a:pt x="812800" y="13778"/>
                  </a:lnTo>
                  <a:cubicBezTo>
                    <a:pt x="812800" y="17432"/>
                    <a:pt x="811348" y="20937"/>
                    <a:pt x="808764" y="23521"/>
                  </a:cubicBezTo>
                  <a:cubicBezTo>
                    <a:pt x="806181" y="26105"/>
                    <a:pt x="802676" y="27556"/>
                    <a:pt x="799022" y="27556"/>
                  </a:cubicBezTo>
                  <a:lnTo>
                    <a:pt x="13778" y="27556"/>
                  </a:lnTo>
                  <a:cubicBezTo>
                    <a:pt x="10124" y="27556"/>
                    <a:pt x="6619" y="26105"/>
                    <a:pt x="4036" y="23521"/>
                  </a:cubicBezTo>
                  <a:cubicBezTo>
                    <a:pt x="1452" y="20937"/>
                    <a:pt x="0" y="17432"/>
                    <a:pt x="0" y="13778"/>
                  </a:cubicBezTo>
                  <a:lnTo>
                    <a:pt x="0" y="13778"/>
                  </a:lnTo>
                  <a:cubicBezTo>
                    <a:pt x="0" y="10124"/>
                    <a:pt x="1452" y="6619"/>
                    <a:pt x="4036" y="4036"/>
                  </a:cubicBezTo>
                  <a:cubicBezTo>
                    <a:pt x="6619" y="1452"/>
                    <a:pt x="10124" y="0"/>
                    <a:pt x="13778" y="0"/>
                  </a:cubicBezTo>
                  <a:close/>
                </a:path>
              </a:pathLst>
            </a:custGeom>
            <a:solidFill>
              <a:srgbClr val="C85103">
                <a:alpha val="49804"/>
              </a:srgbClr>
            </a:solidFill>
            <a:ln w="12700">
              <a:solidFill>
                <a:srgbClr val="000000"/>
              </a:solidFill>
            </a:ln>
          </p:spPr>
        </p:sp>
      </p:grpSp>
      <p:grpSp>
        <p:nvGrpSpPr>
          <p:cNvPr name="Group 14" id="14"/>
          <p:cNvGrpSpPr/>
          <p:nvPr/>
        </p:nvGrpSpPr>
        <p:grpSpPr>
          <a:xfrm rot="-8677263">
            <a:off x="16708964" y="6911151"/>
            <a:ext cx="3158071" cy="1238601"/>
            <a:chOff x="0" y="0"/>
            <a:chExt cx="812800" cy="318782"/>
          </a:xfrm>
        </p:grpSpPr>
        <p:sp>
          <p:nvSpPr>
            <p:cNvPr name="Freeform 15" id="15"/>
            <p:cNvSpPr/>
            <p:nvPr/>
          </p:nvSpPr>
          <p:spPr>
            <a:xfrm flipH="false" flipV="false" rot="0">
              <a:off x="0" y="0"/>
              <a:ext cx="812800" cy="318782"/>
            </a:xfrm>
            <a:custGeom>
              <a:avLst/>
              <a:gdLst/>
              <a:ahLst/>
              <a:cxnLst/>
              <a:rect r="r" b="b" t="t" l="l"/>
              <a:pathLst>
                <a:path h="318782" w="812800">
                  <a:moveTo>
                    <a:pt x="159391" y="0"/>
                  </a:moveTo>
                  <a:lnTo>
                    <a:pt x="653409" y="0"/>
                  </a:lnTo>
                  <a:cubicBezTo>
                    <a:pt x="695682" y="0"/>
                    <a:pt x="736224" y="16793"/>
                    <a:pt x="766116" y="46684"/>
                  </a:cubicBezTo>
                  <a:cubicBezTo>
                    <a:pt x="796007" y="76576"/>
                    <a:pt x="812800" y="117118"/>
                    <a:pt x="812800" y="159391"/>
                  </a:cubicBezTo>
                  <a:lnTo>
                    <a:pt x="812800" y="159391"/>
                  </a:lnTo>
                  <a:cubicBezTo>
                    <a:pt x="812800" y="201664"/>
                    <a:pt x="796007" y="242206"/>
                    <a:pt x="766116" y="272097"/>
                  </a:cubicBezTo>
                  <a:cubicBezTo>
                    <a:pt x="736224" y="301989"/>
                    <a:pt x="695682" y="318782"/>
                    <a:pt x="653409" y="318782"/>
                  </a:cubicBezTo>
                  <a:lnTo>
                    <a:pt x="159391" y="318782"/>
                  </a:lnTo>
                  <a:cubicBezTo>
                    <a:pt x="117118" y="318782"/>
                    <a:pt x="76576" y="301989"/>
                    <a:pt x="46684" y="272097"/>
                  </a:cubicBezTo>
                  <a:cubicBezTo>
                    <a:pt x="16793" y="242206"/>
                    <a:pt x="0" y="201664"/>
                    <a:pt x="0" y="159391"/>
                  </a:cubicBezTo>
                  <a:lnTo>
                    <a:pt x="0" y="159391"/>
                  </a:lnTo>
                  <a:cubicBezTo>
                    <a:pt x="0" y="117118"/>
                    <a:pt x="16793" y="76576"/>
                    <a:pt x="46684" y="46684"/>
                  </a:cubicBezTo>
                  <a:cubicBezTo>
                    <a:pt x="76576" y="16793"/>
                    <a:pt x="117118" y="0"/>
                    <a:pt x="159391" y="0"/>
                  </a:cubicBezTo>
                  <a:close/>
                </a:path>
              </a:pathLst>
            </a:custGeom>
            <a:solidFill>
              <a:srgbClr val="C85103"/>
            </a:solidFill>
            <a:ln w="12700">
              <a:solidFill>
                <a:srgbClr val="000000"/>
              </a:solidFill>
            </a:ln>
          </p:spPr>
        </p:sp>
      </p:grpSp>
      <p:grpSp>
        <p:nvGrpSpPr>
          <p:cNvPr name="Group 16" id="16"/>
          <p:cNvGrpSpPr/>
          <p:nvPr/>
        </p:nvGrpSpPr>
        <p:grpSpPr>
          <a:xfrm rot="2197222">
            <a:off x="4274212" y="11305469"/>
            <a:ext cx="6930510" cy="201539"/>
            <a:chOff x="0" y="0"/>
            <a:chExt cx="812800" cy="23636"/>
          </a:xfrm>
        </p:grpSpPr>
        <p:sp>
          <p:nvSpPr>
            <p:cNvPr name="Freeform 17" id="17"/>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sp>
        <p:nvSpPr>
          <p:cNvPr name="Freeform 18" id="18"/>
          <p:cNvSpPr/>
          <p:nvPr/>
        </p:nvSpPr>
        <p:spPr>
          <a:xfrm flipH="false" flipV="false" rot="0">
            <a:off x="5656455" y="7390195"/>
            <a:ext cx="11301259" cy="2203745"/>
          </a:xfrm>
          <a:custGeom>
            <a:avLst/>
            <a:gdLst/>
            <a:ahLst/>
            <a:cxnLst/>
            <a:rect r="r" b="b" t="t" l="l"/>
            <a:pathLst>
              <a:path h="2203745" w="11301259">
                <a:moveTo>
                  <a:pt x="0" y="0"/>
                </a:moveTo>
                <a:lnTo>
                  <a:pt x="11301259" y="0"/>
                </a:lnTo>
                <a:lnTo>
                  <a:pt x="11301259" y="2203746"/>
                </a:lnTo>
                <a:lnTo>
                  <a:pt x="0" y="2203746"/>
                </a:lnTo>
                <a:lnTo>
                  <a:pt x="0" y="0"/>
                </a:lnTo>
                <a:close/>
              </a:path>
            </a:pathLst>
          </a:custGeom>
          <a:blipFill>
            <a:blip r:embed="rId2"/>
            <a:stretch>
              <a:fillRect l="0" t="0" r="0" b="0"/>
            </a:stretch>
          </a:blipFill>
        </p:spPr>
      </p:sp>
      <p:sp>
        <p:nvSpPr>
          <p:cNvPr name="TextBox 19" id="19"/>
          <p:cNvSpPr txBox="true"/>
          <p:nvPr/>
        </p:nvSpPr>
        <p:spPr>
          <a:xfrm rot="0">
            <a:off x="212290" y="1255983"/>
            <a:ext cx="7527177" cy="1238250"/>
          </a:xfrm>
          <a:prstGeom prst="rect">
            <a:avLst/>
          </a:prstGeom>
        </p:spPr>
        <p:txBody>
          <a:bodyPr anchor="t" rtlCol="false" tIns="0" lIns="0" bIns="0" rIns="0">
            <a:spAutoFit/>
          </a:bodyPr>
          <a:lstStyle/>
          <a:p>
            <a:pPr algn="l">
              <a:lnSpc>
                <a:spcPts val="9600"/>
              </a:lnSpc>
            </a:pPr>
            <a:r>
              <a:rPr lang="en-US" sz="8000" b="true">
                <a:solidFill>
                  <a:srgbClr val="FFFFFF"/>
                </a:solidFill>
                <a:latin typeface="Public Sans Bold"/>
                <a:ea typeface="Public Sans Bold"/>
                <a:cs typeface="Public Sans Bold"/>
                <a:sym typeface="Public Sans Bold"/>
              </a:rPr>
              <a:t>LIME</a:t>
            </a:r>
          </a:p>
        </p:txBody>
      </p:sp>
      <p:sp>
        <p:nvSpPr>
          <p:cNvPr name="TextBox 20" id="20"/>
          <p:cNvSpPr txBox="true"/>
          <p:nvPr/>
        </p:nvSpPr>
        <p:spPr>
          <a:xfrm rot="0">
            <a:off x="8869531" y="1856058"/>
            <a:ext cx="8389769" cy="3426063"/>
          </a:xfrm>
          <a:prstGeom prst="rect">
            <a:avLst/>
          </a:prstGeom>
        </p:spPr>
        <p:txBody>
          <a:bodyPr anchor="t" rtlCol="false" tIns="0" lIns="0" bIns="0" rIns="0">
            <a:spAutoFit/>
          </a:bodyPr>
          <a:lstStyle/>
          <a:p>
            <a:pPr algn="just">
              <a:lnSpc>
                <a:spcPts val="2714"/>
              </a:lnSpc>
              <a:spcBef>
                <a:spcPct val="0"/>
              </a:spcBef>
            </a:pPr>
            <a:r>
              <a:rPr lang="en-US" sz="2261">
                <a:solidFill>
                  <a:srgbClr val="000000"/>
                </a:solidFill>
                <a:latin typeface="Telegraf"/>
                <a:ea typeface="Telegraf"/>
                <a:cs typeface="Telegraf"/>
                <a:sym typeface="Telegraf"/>
              </a:rPr>
              <a:t>The LIME analysis indicates that the model's prediction is heavily influenced by the input features. The intercept is approximately 0.44, and the local prediction for the given input is about 0.41, closely aligning with the actual value of 0.44. Among the features, Temps_Utile is the most influential, contributing 0.39 to the prediction, followed by Temps_Fonctionnement at 0.38, and Temps_Requis with a contribution of 0.32. This suggests that Temps_Utile has the greatest impact on the model's prediction, underscoring its importance in determining performance outcomes.</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8100000">
            <a:off x="653247" y="-997274"/>
            <a:ext cx="1867750" cy="186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5471536" y="-1093736"/>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0">
            <a:off x="-695584" y="9027855"/>
            <a:ext cx="1924014" cy="19240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5400000">
            <a:off x="-2335786" y="5042731"/>
            <a:ext cx="6930510" cy="201539"/>
            <a:chOff x="0" y="0"/>
            <a:chExt cx="812800" cy="23636"/>
          </a:xfrm>
        </p:grpSpPr>
        <p:sp>
          <p:nvSpPr>
            <p:cNvPr name="Freeform 12" id="1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3" id="13"/>
          <p:cNvGrpSpPr/>
          <p:nvPr/>
        </p:nvGrpSpPr>
        <p:grpSpPr>
          <a:xfrm rot="2197222">
            <a:off x="8476461" y="-964858"/>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15" id="15"/>
          <p:cNvGrpSpPr/>
          <p:nvPr/>
        </p:nvGrpSpPr>
        <p:grpSpPr>
          <a:xfrm rot="-8100000">
            <a:off x="15358978" y="7683751"/>
            <a:ext cx="1403969" cy="14039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18" id="18"/>
          <p:cNvSpPr txBox="true"/>
          <p:nvPr/>
        </p:nvSpPr>
        <p:spPr>
          <a:xfrm rot="0">
            <a:off x="3895190" y="4035425"/>
            <a:ext cx="10497619" cy="2273300"/>
          </a:xfrm>
          <a:prstGeom prst="rect">
            <a:avLst/>
          </a:prstGeom>
        </p:spPr>
        <p:txBody>
          <a:bodyPr anchor="t" rtlCol="false" tIns="0" lIns="0" bIns="0" rIns="0">
            <a:spAutoFit/>
          </a:bodyPr>
          <a:lstStyle/>
          <a:p>
            <a:pPr algn="ctr">
              <a:lnSpc>
                <a:spcPts val="8800"/>
              </a:lnSpc>
            </a:pPr>
            <a:r>
              <a:rPr lang="en-US" b="true" sz="8000">
                <a:solidFill>
                  <a:srgbClr val="5D4429"/>
                </a:solidFill>
                <a:latin typeface="Public Sans Bold"/>
                <a:ea typeface="Public Sans Bold"/>
                <a:cs typeface="Public Sans Bold"/>
                <a:sym typeface="Public Sans Bold"/>
              </a:rPr>
              <a:t>What’s About Classification ?</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56769" y="6980579"/>
            <a:ext cx="5476555" cy="819150"/>
          </a:xfrm>
          <a:prstGeom prst="rect">
            <a:avLst/>
          </a:prstGeom>
        </p:spPr>
        <p:txBody>
          <a:bodyPr anchor="t" rtlCol="false" tIns="0" lIns="0" bIns="0" rIns="0">
            <a:spAutoFit/>
          </a:bodyPr>
          <a:lstStyle/>
          <a:p>
            <a:pPr algn="l">
              <a:lnSpc>
                <a:spcPts val="3120"/>
              </a:lnSpc>
            </a:pPr>
            <a:r>
              <a:rPr lang="en-US" sz="2600">
                <a:solidFill>
                  <a:srgbClr val="5D4429"/>
                </a:solidFill>
                <a:latin typeface="Telegraf"/>
                <a:ea typeface="Telegraf"/>
                <a:cs typeface="Telegraf"/>
                <a:sym typeface="Telegraf"/>
              </a:rPr>
              <a:t>Here how the ANN will simulate the work</a:t>
            </a:r>
          </a:p>
        </p:txBody>
      </p:sp>
      <p:sp>
        <p:nvSpPr>
          <p:cNvPr name="TextBox 3" id="3"/>
          <p:cNvSpPr txBox="true"/>
          <p:nvPr/>
        </p:nvSpPr>
        <p:spPr>
          <a:xfrm rot="0">
            <a:off x="1941070" y="2479766"/>
            <a:ext cx="6792425" cy="4502150"/>
          </a:xfrm>
          <a:prstGeom prst="rect">
            <a:avLst/>
          </a:prstGeom>
        </p:spPr>
        <p:txBody>
          <a:bodyPr anchor="t" rtlCol="false" tIns="0" lIns="0" bIns="0" rIns="0">
            <a:spAutoFit/>
          </a:bodyPr>
          <a:lstStyle/>
          <a:p>
            <a:pPr algn="l">
              <a:lnSpc>
                <a:spcPts val="8800"/>
              </a:lnSpc>
            </a:pPr>
            <a:r>
              <a:rPr lang="en-US" sz="8000" b="true">
                <a:solidFill>
                  <a:srgbClr val="5D4429"/>
                </a:solidFill>
                <a:latin typeface="Public Sans Bold"/>
                <a:ea typeface="Public Sans Bold"/>
                <a:cs typeface="Public Sans Bold"/>
                <a:sym typeface="Public Sans Bold"/>
              </a:rPr>
              <a:t>Simulation of The Major  Steps for Classification</a:t>
            </a:r>
          </a:p>
        </p:txBody>
      </p:sp>
      <p:grpSp>
        <p:nvGrpSpPr>
          <p:cNvPr name="Group 4" id="4"/>
          <p:cNvGrpSpPr/>
          <p:nvPr/>
        </p:nvGrpSpPr>
        <p:grpSpPr>
          <a:xfrm rot="0">
            <a:off x="12974681" y="-546868"/>
            <a:ext cx="11380736" cy="1138073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7" id="7"/>
          <p:cNvGrpSpPr/>
          <p:nvPr/>
        </p:nvGrpSpPr>
        <p:grpSpPr>
          <a:xfrm rot="0">
            <a:off x="11151486" y="1165563"/>
            <a:ext cx="5501009" cy="1102633"/>
            <a:chOff x="0" y="0"/>
            <a:chExt cx="1448825" cy="290405"/>
          </a:xfrm>
        </p:grpSpPr>
        <p:sp>
          <p:nvSpPr>
            <p:cNvPr name="Freeform 8" id="8"/>
            <p:cNvSpPr/>
            <p:nvPr/>
          </p:nvSpPr>
          <p:spPr>
            <a:xfrm flipH="false" flipV="false" rot="0">
              <a:off x="0" y="0"/>
              <a:ext cx="1448825" cy="290405"/>
            </a:xfrm>
            <a:custGeom>
              <a:avLst/>
              <a:gdLst/>
              <a:ahLst/>
              <a:cxnLst/>
              <a:rect r="r" b="b" t="t" l="l"/>
              <a:pathLst>
                <a:path h="290405" w="1448825">
                  <a:moveTo>
                    <a:pt x="140736" y="0"/>
                  </a:moveTo>
                  <a:lnTo>
                    <a:pt x="1308089" y="0"/>
                  </a:lnTo>
                  <a:cubicBezTo>
                    <a:pt x="1345415" y="0"/>
                    <a:pt x="1381211" y="14828"/>
                    <a:pt x="1407605" y="41221"/>
                  </a:cubicBezTo>
                  <a:cubicBezTo>
                    <a:pt x="1433998" y="67614"/>
                    <a:pt x="1448825" y="103411"/>
                    <a:pt x="1448825" y="140736"/>
                  </a:cubicBezTo>
                  <a:lnTo>
                    <a:pt x="1448825" y="149669"/>
                  </a:lnTo>
                  <a:cubicBezTo>
                    <a:pt x="1448825" y="186995"/>
                    <a:pt x="1433998" y="222791"/>
                    <a:pt x="1407605" y="249185"/>
                  </a:cubicBezTo>
                  <a:cubicBezTo>
                    <a:pt x="1381211" y="275578"/>
                    <a:pt x="1345415" y="290405"/>
                    <a:pt x="1308089" y="290405"/>
                  </a:cubicBezTo>
                  <a:lnTo>
                    <a:pt x="140736" y="290405"/>
                  </a:lnTo>
                  <a:cubicBezTo>
                    <a:pt x="103411" y="290405"/>
                    <a:pt x="67614" y="275578"/>
                    <a:pt x="41221" y="249185"/>
                  </a:cubicBezTo>
                  <a:cubicBezTo>
                    <a:pt x="14828" y="222791"/>
                    <a:pt x="0" y="186995"/>
                    <a:pt x="0" y="149669"/>
                  </a:cubicBezTo>
                  <a:lnTo>
                    <a:pt x="0" y="140736"/>
                  </a:lnTo>
                  <a:cubicBezTo>
                    <a:pt x="0" y="103411"/>
                    <a:pt x="14828" y="67614"/>
                    <a:pt x="41221" y="41221"/>
                  </a:cubicBezTo>
                  <a:cubicBezTo>
                    <a:pt x="67614" y="14828"/>
                    <a:pt x="103411" y="0"/>
                    <a:pt x="140736" y="0"/>
                  </a:cubicBezTo>
                  <a:close/>
                </a:path>
              </a:pathLst>
            </a:custGeom>
            <a:solidFill>
              <a:srgbClr val="C85103"/>
            </a:solidFill>
          </p:spPr>
        </p:sp>
        <p:sp>
          <p:nvSpPr>
            <p:cNvPr name="TextBox 9" id="9"/>
            <p:cNvSpPr txBox="true"/>
            <p:nvPr/>
          </p:nvSpPr>
          <p:spPr>
            <a:xfrm>
              <a:off x="0" y="-38100"/>
              <a:ext cx="1448825" cy="328505"/>
            </a:xfrm>
            <a:prstGeom prst="rect">
              <a:avLst/>
            </a:prstGeom>
          </p:spPr>
          <p:txBody>
            <a:bodyPr anchor="ctr" rtlCol="false" tIns="50800" lIns="50800" bIns="50800" rIns="50800"/>
            <a:lstStyle/>
            <a:p>
              <a:pPr algn="ctr">
                <a:lnSpc>
                  <a:spcPts val="3120"/>
                </a:lnSpc>
              </a:pPr>
            </a:p>
          </p:txBody>
        </p:sp>
      </p:grpSp>
      <p:sp>
        <p:nvSpPr>
          <p:cNvPr name="TextBox 10" id="10"/>
          <p:cNvSpPr txBox="true"/>
          <p:nvPr/>
        </p:nvSpPr>
        <p:spPr>
          <a:xfrm rot="0">
            <a:off x="12302302" y="1469230"/>
            <a:ext cx="3199376" cy="476250"/>
          </a:xfrm>
          <a:prstGeom prst="rect">
            <a:avLst/>
          </a:prstGeom>
        </p:spPr>
        <p:txBody>
          <a:bodyPr anchor="t" rtlCol="false" tIns="0" lIns="0" bIns="0" rIns="0">
            <a:spAutoFit/>
          </a:bodyPr>
          <a:lstStyle/>
          <a:p>
            <a:pPr algn="ctr">
              <a:lnSpc>
                <a:spcPts val="3600"/>
              </a:lnSpc>
            </a:pPr>
            <a:r>
              <a:rPr lang="en-US" sz="3000">
                <a:solidFill>
                  <a:srgbClr val="FFFFFF"/>
                </a:solidFill>
                <a:latin typeface="Public Sans"/>
                <a:ea typeface="Public Sans"/>
                <a:cs typeface="Public Sans"/>
                <a:sym typeface="Public Sans"/>
              </a:rPr>
              <a:t>Data Preparation</a:t>
            </a:r>
          </a:p>
        </p:txBody>
      </p:sp>
      <p:grpSp>
        <p:nvGrpSpPr>
          <p:cNvPr name="Group 11" id="11"/>
          <p:cNvGrpSpPr/>
          <p:nvPr/>
        </p:nvGrpSpPr>
        <p:grpSpPr>
          <a:xfrm rot="0">
            <a:off x="10000670" y="2882105"/>
            <a:ext cx="5501009" cy="1102633"/>
            <a:chOff x="0" y="0"/>
            <a:chExt cx="1448825" cy="290405"/>
          </a:xfrm>
        </p:grpSpPr>
        <p:sp>
          <p:nvSpPr>
            <p:cNvPr name="Freeform 12" id="12"/>
            <p:cNvSpPr/>
            <p:nvPr/>
          </p:nvSpPr>
          <p:spPr>
            <a:xfrm flipH="false" flipV="false" rot="0">
              <a:off x="0" y="0"/>
              <a:ext cx="1448825" cy="290405"/>
            </a:xfrm>
            <a:custGeom>
              <a:avLst/>
              <a:gdLst/>
              <a:ahLst/>
              <a:cxnLst/>
              <a:rect r="r" b="b" t="t" l="l"/>
              <a:pathLst>
                <a:path h="290405" w="1448825">
                  <a:moveTo>
                    <a:pt x="140736" y="0"/>
                  </a:moveTo>
                  <a:lnTo>
                    <a:pt x="1308089" y="0"/>
                  </a:lnTo>
                  <a:cubicBezTo>
                    <a:pt x="1345415" y="0"/>
                    <a:pt x="1381211" y="14828"/>
                    <a:pt x="1407605" y="41221"/>
                  </a:cubicBezTo>
                  <a:cubicBezTo>
                    <a:pt x="1433998" y="67614"/>
                    <a:pt x="1448825" y="103411"/>
                    <a:pt x="1448825" y="140736"/>
                  </a:cubicBezTo>
                  <a:lnTo>
                    <a:pt x="1448825" y="149669"/>
                  </a:lnTo>
                  <a:cubicBezTo>
                    <a:pt x="1448825" y="186995"/>
                    <a:pt x="1433998" y="222791"/>
                    <a:pt x="1407605" y="249185"/>
                  </a:cubicBezTo>
                  <a:cubicBezTo>
                    <a:pt x="1381211" y="275578"/>
                    <a:pt x="1345415" y="290405"/>
                    <a:pt x="1308089" y="290405"/>
                  </a:cubicBezTo>
                  <a:lnTo>
                    <a:pt x="140736" y="290405"/>
                  </a:lnTo>
                  <a:cubicBezTo>
                    <a:pt x="103411" y="290405"/>
                    <a:pt x="67614" y="275578"/>
                    <a:pt x="41221" y="249185"/>
                  </a:cubicBezTo>
                  <a:cubicBezTo>
                    <a:pt x="14828" y="222791"/>
                    <a:pt x="0" y="186995"/>
                    <a:pt x="0" y="149669"/>
                  </a:cubicBezTo>
                  <a:lnTo>
                    <a:pt x="0" y="140736"/>
                  </a:lnTo>
                  <a:cubicBezTo>
                    <a:pt x="0" y="103411"/>
                    <a:pt x="14828" y="67614"/>
                    <a:pt x="41221" y="41221"/>
                  </a:cubicBezTo>
                  <a:cubicBezTo>
                    <a:pt x="67614" y="14828"/>
                    <a:pt x="103411" y="0"/>
                    <a:pt x="140736" y="0"/>
                  </a:cubicBezTo>
                  <a:close/>
                </a:path>
              </a:pathLst>
            </a:custGeom>
            <a:solidFill>
              <a:srgbClr val="C85103"/>
            </a:solidFill>
          </p:spPr>
        </p:sp>
        <p:sp>
          <p:nvSpPr>
            <p:cNvPr name="TextBox 13" id="13"/>
            <p:cNvSpPr txBox="true"/>
            <p:nvPr/>
          </p:nvSpPr>
          <p:spPr>
            <a:xfrm>
              <a:off x="0" y="-38100"/>
              <a:ext cx="1448825" cy="328505"/>
            </a:xfrm>
            <a:prstGeom prst="rect">
              <a:avLst/>
            </a:prstGeom>
          </p:spPr>
          <p:txBody>
            <a:bodyPr anchor="ctr" rtlCol="false" tIns="50800" lIns="50800" bIns="50800" rIns="50800"/>
            <a:lstStyle/>
            <a:p>
              <a:pPr algn="ctr">
                <a:lnSpc>
                  <a:spcPts val="3120"/>
                </a:lnSpc>
              </a:pPr>
            </a:p>
          </p:txBody>
        </p:sp>
      </p:grpSp>
      <p:sp>
        <p:nvSpPr>
          <p:cNvPr name="TextBox 14" id="14"/>
          <p:cNvSpPr txBox="true"/>
          <p:nvPr/>
        </p:nvSpPr>
        <p:spPr>
          <a:xfrm rot="0">
            <a:off x="10079166" y="3184638"/>
            <a:ext cx="5344015" cy="476250"/>
          </a:xfrm>
          <a:prstGeom prst="rect">
            <a:avLst/>
          </a:prstGeom>
        </p:spPr>
        <p:txBody>
          <a:bodyPr anchor="t" rtlCol="false" tIns="0" lIns="0" bIns="0" rIns="0">
            <a:spAutoFit/>
          </a:bodyPr>
          <a:lstStyle/>
          <a:p>
            <a:pPr algn="ctr">
              <a:lnSpc>
                <a:spcPts val="3600"/>
              </a:lnSpc>
            </a:pPr>
            <a:r>
              <a:rPr lang="en-US" sz="3000">
                <a:solidFill>
                  <a:srgbClr val="FFFFFF"/>
                </a:solidFill>
                <a:latin typeface="Public Sans"/>
                <a:ea typeface="Public Sans"/>
                <a:cs typeface="Public Sans"/>
                <a:sym typeface="Public Sans"/>
              </a:rPr>
              <a:t>Feature and Label Extraction</a:t>
            </a:r>
          </a:p>
        </p:txBody>
      </p:sp>
      <p:grpSp>
        <p:nvGrpSpPr>
          <p:cNvPr name="Group 15" id="15"/>
          <p:cNvGrpSpPr/>
          <p:nvPr/>
        </p:nvGrpSpPr>
        <p:grpSpPr>
          <a:xfrm rot="0">
            <a:off x="11151486" y="4594338"/>
            <a:ext cx="5501009" cy="1102633"/>
            <a:chOff x="0" y="0"/>
            <a:chExt cx="1448825" cy="290405"/>
          </a:xfrm>
        </p:grpSpPr>
        <p:sp>
          <p:nvSpPr>
            <p:cNvPr name="Freeform 16" id="16"/>
            <p:cNvSpPr/>
            <p:nvPr/>
          </p:nvSpPr>
          <p:spPr>
            <a:xfrm flipH="false" flipV="false" rot="0">
              <a:off x="0" y="0"/>
              <a:ext cx="1448825" cy="290405"/>
            </a:xfrm>
            <a:custGeom>
              <a:avLst/>
              <a:gdLst/>
              <a:ahLst/>
              <a:cxnLst/>
              <a:rect r="r" b="b" t="t" l="l"/>
              <a:pathLst>
                <a:path h="290405" w="1448825">
                  <a:moveTo>
                    <a:pt x="140736" y="0"/>
                  </a:moveTo>
                  <a:lnTo>
                    <a:pt x="1308089" y="0"/>
                  </a:lnTo>
                  <a:cubicBezTo>
                    <a:pt x="1345415" y="0"/>
                    <a:pt x="1381211" y="14828"/>
                    <a:pt x="1407605" y="41221"/>
                  </a:cubicBezTo>
                  <a:cubicBezTo>
                    <a:pt x="1433998" y="67614"/>
                    <a:pt x="1448825" y="103411"/>
                    <a:pt x="1448825" y="140736"/>
                  </a:cubicBezTo>
                  <a:lnTo>
                    <a:pt x="1448825" y="149669"/>
                  </a:lnTo>
                  <a:cubicBezTo>
                    <a:pt x="1448825" y="186995"/>
                    <a:pt x="1433998" y="222791"/>
                    <a:pt x="1407605" y="249185"/>
                  </a:cubicBezTo>
                  <a:cubicBezTo>
                    <a:pt x="1381211" y="275578"/>
                    <a:pt x="1345415" y="290405"/>
                    <a:pt x="1308089" y="290405"/>
                  </a:cubicBezTo>
                  <a:lnTo>
                    <a:pt x="140736" y="290405"/>
                  </a:lnTo>
                  <a:cubicBezTo>
                    <a:pt x="103411" y="290405"/>
                    <a:pt x="67614" y="275578"/>
                    <a:pt x="41221" y="249185"/>
                  </a:cubicBezTo>
                  <a:cubicBezTo>
                    <a:pt x="14828" y="222791"/>
                    <a:pt x="0" y="186995"/>
                    <a:pt x="0" y="149669"/>
                  </a:cubicBezTo>
                  <a:lnTo>
                    <a:pt x="0" y="140736"/>
                  </a:lnTo>
                  <a:cubicBezTo>
                    <a:pt x="0" y="103411"/>
                    <a:pt x="14828" y="67614"/>
                    <a:pt x="41221" y="41221"/>
                  </a:cubicBezTo>
                  <a:cubicBezTo>
                    <a:pt x="67614" y="14828"/>
                    <a:pt x="103411" y="0"/>
                    <a:pt x="140736" y="0"/>
                  </a:cubicBezTo>
                  <a:close/>
                </a:path>
              </a:pathLst>
            </a:custGeom>
            <a:solidFill>
              <a:srgbClr val="C85103"/>
            </a:solidFill>
          </p:spPr>
        </p:sp>
        <p:sp>
          <p:nvSpPr>
            <p:cNvPr name="TextBox 17" id="17"/>
            <p:cNvSpPr txBox="true"/>
            <p:nvPr/>
          </p:nvSpPr>
          <p:spPr>
            <a:xfrm>
              <a:off x="0" y="-38100"/>
              <a:ext cx="1448825" cy="328505"/>
            </a:xfrm>
            <a:prstGeom prst="rect">
              <a:avLst/>
            </a:prstGeom>
          </p:spPr>
          <p:txBody>
            <a:bodyPr anchor="ctr" rtlCol="false" tIns="50800" lIns="50800" bIns="50800" rIns="50800"/>
            <a:lstStyle/>
            <a:p>
              <a:pPr algn="ctr">
                <a:lnSpc>
                  <a:spcPts val="3120"/>
                </a:lnSpc>
              </a:pPr>
            </a:p>
          </p:txBody>
        </p:sp>
      </p:grpSp>
      <p:sp>
        <p:nvSpPr>
          <p:cNvPr name="TextBox 18" id="18"/>
          <p:cNvSpPr txBox="true"/>
          <p:nvPr/>
        </p:nvSpPr>
        <p:spPr>
          <a:xfrm rot="0">
            <a:off x="11825483" y="4895850"/>
            <a:ext cx="4153014" cy="476250"/>
          </a:xfrm>
          <a:prstGeom prst="rect">
            <a:avLst/>
          </a:prstGeom>
        </p:spPr>
        <p:txBody>
          <a:bodyPr anchor="t" rtlCol="false" tIns="0" lIns="0" bIns="0" rIns="0">
            <a:spAutoFit/>
          </a:bodyPr>
          <a:lstStyle/>
          <a:p>
            <a:pPr algn="ctr">
              <a:lnSpc>
                <a:spcPts val="3600"/>
              </a:lnSpc>
            </a:pPr>
            <a:r>
              <a:rPr lang="en-US" sz="3000">
                <a:solidFill>
                  <a:srgbClr val="FFFFFF"/>
                </a:solidFill>
                <a:latin typeface="Public Sans"/>
                <a:ea typeface="Public Sans"/>
                <a:cs typeface="Public Sans"/>
                <a:sym typeface="Public Sans"/>
              </a:rPr>
              <a:t>Model Creation</a:t>
            </a:r>
          </a:p>
        </p:txBody>
      </p:sp>
      <p:grpSp>
        <p:nvGrpSpPr>
          <p:cNvPr name="Group 19" id="19"/>
          <p:cNvGrpSpPr/>
          <p:nvPr/>
        </p:nvGrpSpPr>
        <p:grpSpPr>
          <a:xfrm rot="0">
            <a:off x="10000670" y="6306571"/>
            <a:ext cx="5501009" cy="1102633"/>
            <a:chOff x="0" y="0"/>
            <a:chExt cx="1448825" cy="290405"/>
          </a:xfrm>
        </p:grpSpPr>
        <p:sp>
          <p:nvSpPr>
            <p:cNvPr name="Freeform 20" id="20"/>
            <p:cNvSpPr/>
            <p:nvPr/>
          </p:nvSpPr>
          <p:spPr>
            <a:xfrm flipH="false" flipV="false" rot="0">
              <a:off x="0" y="0"/>
              <a:ext cx="1448825" cy="290405"/>
            </a:xfrm>
            <a:custGeom>
              <a:avLst/>
              <a:gdLst/>
              <a:ahLst/>
              <a:cxnLst/>
              <a:rect r="r" b="b" t="t" l="l"/>
              <a:pathLst>
                <a:path h="290405" w="1448825">
                  <a:moveTo>
                    <a:pt x="140736" y="0"/>
                  </a:moveTo>
                  <a:lnTo>
                    <a:pt x="1308089" y="0"/>
                  </a:lnTo>
                  <a:cubicBezTo>
                    <a:pt x="1345415" y="0"/>
                    <a:pt x="1381211" y="14828"/>
                    <a:pt x="1407605" y="41221"/>
                  </a:cubicBezTo>
                  <a:cubicBezTo>
                    <a:pt x="1433998" y="67614"/>
                    <a:pt x="1448825" y="103411"/>
                    <a:pt x="1448825" y="140736"/>
                  </a:cubicBezTo>
                  <a:lnTo>
                    <a:pt x="1448825" y="149669"/>
                  </a:lnTo>
                  <a:cubicBezTo>
                    <a:pt x="1448825" y="186995"/>
                    <a:pt x="1433998" y="222791"/>
                    <a:pt x="1407605" y="249185"/>
                  </a:cubicBezTo>
                  <a:cubicBezTo>
                    <a:pt x="1381211" y="275578"/>
                    <a:pt x="1345415" y="290405"/>
                    <a:pt x="1308089" y="290405"/>
                  </a:cubicBezTo>
                  <a:lnTo>
                    <a:pt x="140736" y="290405"/>
                  </a:lnTo>
                  <a:cubicBezTo>
                    <a:pt x="103411" y="290405"/>
                    <a:pt x="67614" y="275578"/>
                    <a:pt x="41221" y="249185"/>
                  </a:cubicBezTo>
                  <a:cubicBezTo>
                    <a:pt x="14828" y="222791"/>
                    <a:pt x="0" y="186995"/>
                    <a:pt x="0" y="149669"/>
                  </a:cubicBezTo>
                  <a:lnTo>
                    <a:pt x="0" y="140736"/>
                  </a:lnTo>
                  <a:cubicBezTo>
                    <a:pt x="0" y="103411"/>
                    <a:pt x="14828" y="67614"/>
                    <a:pt x="41221" y="41221"/>
                  </a:cubicBezTo>
                  <a:cubicBezTo>
                    <a:pt x="67614" y="14828"/>
                    <a:pt x="103411" y="0"/>
                    <a:pt x="140736" y="0"/>
                  </a:cubicBezTo>
                  <a:close/>
                </a:path>
              </a:pathLst>
            </a:custGeom>
            <a:solidFill>
              <a:srgbClr val="C85103"/>
            </a:solidFill>
          </p:spPr>
        </p:sp>
        <p:sp>
          <p:nvSpPr>
            <p:cNvPr name="TextBox 21" id="21"/>
            <p:cNvSpPr txBox="true"/>
            <p:nvPr/>
          </p:nvSpPr>
          <p:spPr>
            <a:xfrm>
              <a:off x="0" y="-38100"/>
              <a:ext cx="1448825" cy="328505"/>
            </a:xfrm>
            <a:prstGeom prst="rect">
              <a:avLst/>
            </a:prstGeom>
          </p:spPr>
          <p:txBody>
            <a:bodyPr anchor="ctr" rtlCol="false" tIns="50800" lIns="50800" bIns="50800" rIns="50800"/>
            <a:lstStyle/>
            <a:p>
              <a:pPr algn="ctr">
                <a:lnSpc>
                  <a:spcPts val="3120"/>
                </a:lnSpc>
              </a:pPr>
            </a:p>
          </p:txBody>
        </p:sp>
      </p:grpSp>
      <p:sp>
        <p:nvSpPr>
          <p:cNvPr name="TextBox 22" id="22"/>
          <p:cNvSpPr txBox="true"/>
          <p:nvPr/>
        </p:nvSpPr>
        <p:spPr>
          <a:xfrm rot="0">
            <a:off x="10674667" y="6456704"/>
            <a:ext cx="4153014" cy="933450"/>
          </a:xfrm>
          <a:prstGeom prst="rect">
            <a:avLst/>
          </a:prstGeom>
        </p:spPr>
        <p:txBody>
          <a:bodyPr anchor="t" rtlCol="false" tIns="0" lIns="0" bIns="0" rIns="0">
            <a:spAutoFit/>
          </a:bodyPr>
          <a:lstStyle/>
          <a:p>
            <a:pPr algn="ctr">
              <a:lnSpc>
                <a:spcPts val="3600"/>
              </a:lnSpc>
            </a:pPr>
            <a:r>
              <a:rPr lang="en-US" sz="3000">
                <a:solidFill>
                  <a:srgbClr val="FFFFFF"/>
                </a:solidFill>
                <a:latin typeface="Public Sans"/>
                <a:ea typeface="Public Sans"/>
                <a:cs typeface="Public Sans"/>
                <a:sym typeface="Public Sans"/>
              </a:rPr>
              <a:t>Model Evaluation and Visualization</a:t>
            </a:r>
          </a:p>
        </p:txBody>
      </p:sp>
      <p:grpSp>
        <p:nvGrpSpPr>
          <p:cNvPr name="Group 23" id="23"/>
          <p:cNvGrpSpPr/>
          <p:nvPr/>
        </p:nvGrpSpPr>
        <p:grpSpPr>
          <a:xfrm rot="-8100000">
            <a:off x="1968492" y="-1368699"/>
            <a:ext cx="2737399" cy="273739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26" id="26"/>
          <p:cNvGrpSpPr/>
          <p:nvPr/>
        </p:nvGrpSpPr>
        <p:grpSpPr>
          <a:xfrm rot="-8100000">
            <a:off x="1020065" y="8499540"/>
            <a:ext cx="762986" cy="76298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29" id="29"/>
          <p:cNvGrpSpPr/>
          <p:nvPr/>
        </p:nvGrpSpPr>
        <p:grpSpPr>
          <a:xfrm rot="2197222">
            <a:off x="7209411" y="10979239"/>
            <a:ext cx="6930510" cy="201539"/>
            <a:chOff x="0" y="0"/>
            <a:chExt cx="812800" cy="23636"/>
          </a:xfrm>
        </p:grpSpPr>
        <p:sp>
          <p:nvSpPr>
            <p:cNvPr name="Freeform 30" id="30"/>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31" id="31"/>
          <p:cNvGrpSpPr/>
          <p:nvPr/>
        </p:nvGrpSpPr>
        <p:grpSpPr>
          <a:xfrm rot="2197222">
            <a:off x="-4365528" y="-100769"/>
            <a:ext cx="6930510" cy="201539"/>
            <a:chOff x="0" y="0"/>
            <a:chExt cx="812800" cy="23636"/>
          </a:xfrm>
        </p:grpSpPr>
        <p:sp>
          <p:nvSpPr>
            <p:cNvPr name="Freeform 32" id="3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33" id="33"/>
          <p:cNvGrpSpPr/>
          <p:nvPr/>
        </p:nvGrpSpPr>
        <p:grpSpPr>
          <a:xfrm rot="2197222">
            <a:off x="2837402" y="-1220008"/>
            <a:ext cx="6930510" cy="201539"/>
            <a:chOff x="0" y="0"/>
            <a:chExt cx="812800" cy="23636"/>
          </a:xfrm>
        </p:grpSpPr>
        <p:sp>
          <p:nvSpPr>
            <p:cNvPr name="Freeform 34" id="3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31094" y="1281023"/>
            <a:ext cx="5243132" cy="524313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2226100">
            <a:off x="11331445" y="3973719"/>
            <a:ext cx="10311751" cy="4124701"/>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l="0" t="-12010" r="0" b="-12010"/>
              </a:stretch>
            </a:blipFill>
          </p:spPr>
        </p:sp>
      </p:grpSp>
      <p:grpSp>
        <p:nvGrpSpPr>
          <p:cNvPr name="Group 7" id="7"/>
          <p:cNvGrpSpPr/>
          <p:nvPr/>
        </p:nvGrpSpPr>
        <p:grpSpPr>
          <a:xfrm rot="-2226100">
            <a:off x="13430752" y="413121"/>
            <a:ext cx="5886947" cy="2354779"/>
            <a:chOff x="0" y="0"/>
            <a:chExt cx="6350000" cy="2540000"/>
          </a:xfrm>
        </p:grpSpPr>
        <p:sp>
          <p:nvSpPr>
            <p:cNvPr name="Freeform 8" id="8"/>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l="0" t="-12500" r="0" b="-12500"/>
              </a:stretch>
            </a:blipFill>
          </p:spPr>
        </p:sp>
      </p:grpSp>
      <p:grpSp>
        <p:nvGrpSpPr>
          <p:cNvPr name="Group 9" id="9"/>
          <p:cNvGrpSpPr/>
          <p:nvPr/>
        </p:nvGrpSpPr>
        <p:grpSpPr>
          <a:xfrm rot="0">
            <a:off x="10847890" y="9258300"/>
            <a:ext cx="1721998" cy="172199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2" id="12"/>
          <p:cNvGrpSpPr/>
          <p:nvPr/>
        </p:nvGrpSpPr>
        <p:grpSpPr>
          <a:xfrm rot="-2159656">
            <a:off x="10847536" y="893175"/>
            <a:ext cx="6930510" cy="201539"/>
            <a:chOff x="0" y="0"/>
            <a:chExt cx="812800" cy="23636"/>
          </a:xfrm>
        </p:grpSpPr>
        <p:sp>
          <p:nvSpPr>
            <p:cNvPr name="Freeform 13" id="13"/>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4" id="14"/>
          <p:cNvGrpSpPr/>
          <p:nvPr/>
        </p:nvGrpSpPr>
        <p:grpSpPr>
          <a:xfrm rot="-2159656">
            <a:off x="15834237" y="7062866"/>
            <a:ext cx="6930510" cy="201539"/>
            <a:chOff x="0" y="0"/>
            <a:chExt cx="812800" cy="23636"/>
          </a:xfrm>
        </p:grpSpPr>
        <p:sp>
          <p:nvSpPr>
            <p:cNvPr name="Freeform 15" id="15"/>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6" id="16"/>
          <p:cNvGrpSpPr/>
          <p:nvPr/>
        </p:nvGrpSpPr>
        <p:grpSpPr>
          <a:xfrm rot="0">
            <a:off x="16806142" y="993944"/>
            <a:ext cx="2469166" cy="24691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4429"/>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9" id="19"/>
          <p:cNvGrpSpPr/>
          <p:nvPr/>
        </p:nvGrpSpPr>
        <p:grpSpPr>
          <a:xfrm rot="0">
            <a:off x="-654099" y="2594390"/>
            <a:ext cx="1308198" cy="130819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8768"/>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22" id="22"/>
          <p:cNvSpPr txBox="true"/>
          <p:nvPr/>
        </p:nvSpPr>
        <p:spPr>
          <a:xfrm rot="0">
            <a:off x="975813" y="3102495"/>
            <a:ext cx="10088606" cy="2962275"/>
          </a:xfrm>
          <a:prstGeom prst="rect">
            <a:avLst/>
          </a:prstGeom>
        </p:spPr>
        <p:txBody>
          <a:bodyPr anchor="t" rtlCol="false" tIns="0" lIns="0" bIns="0" rIns="0">
            <a:spAutoFit/>
          </a:bodyPr>
          <a:lstStyle/>
          <a:p>
            <a:pPr algn="ctr">
              <a:lnSpc>
                <a:spcPts val="11660"/>
              </a:lnSpc>
            </a:pPr>
            <a:r>
              <a:rPr lang="en-US" sz="9716">
                <a:solidFill>
                  <a:srgbClr val="737373"/>
                </a:solidFill>
                <a:latin typeface="Public Sans"/>
                <a:ea typeface="Public Sans"/>
                <a:cs typeface="Public Sans"/>
                <a:sym typeface="Public Sans"/>
              </a:rPr>
              <a:t>PART 1 : Analyse &amp; Modelisation</a:t>
            </a:r>
          </a:p>
        </p:txBody>
      </p:sp>
      <p:sp>
        <p:nvSpPr>
          <p:cNvPr name="TextBox 23" id="23"/>
          <p:cNvSpPr txBox="true"/>
          <p:nvPr/>
        </p:nvSpPr>
        <p:spPr>
          <a:xfrm rot="0">
            <a:off x="147128" y="318998"/>
            <a:ext cx="12516966" cy="428625"/>
          </a:xfrm>
          <a:prstGeom prst="rect">
            <a:avLst/>
          </a:prstGeom>
        </p:spPr>
        <p:txBody>
          <a:bodyPr anchor="t" rtlCol="false" tIns="0" lIns="0" bIns="0" rIns="0">
            <a:spAutoFit/>
          </a:bodyPr>
          <a:lstStyle/>
          <a:p>
            <a:pPr algn="ctr">
              <a:lnSpc>
                <a:spcPts val="3120"/>
              </a:lnSpc>
              <a:spcBef>
                <a:spcPct val="0"/>
              </a:spcBef>
            </a:pPr>
            <a:r>
              <a:rPr lang="en-US" sz="2600">
                <a:solidFill>
                  <a:srgbClr val="000000"/>
                </a:solidFill>
                <a:latin typeface="Telegraf"/>
                <a:ea typeface="Telegraf"/>
                <a:cs typeface="Telegraf"/>
                <a:sym typeface="Telegraf"/>
              </a:rPr>
              <a:t>Department of Computer Science , Faculty of Sciences and Technologie , Tangier</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8100000">
            <a:off x="10456834" y="-2132409"/>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5" id="5"/>
          <p:cNvSpPr txBox="true"/>
          <p:nvPr/>
        </p:nvSpPr>
        <p:spPr>
          <a:xfrm rot="0">
            <a:off x="11214124" y="1770289"/>
            <a:ext cx="5521844" cy="2457450"/>
          </a:xfrm>
          <a:prstGeom prst="rect">
            <a:avLst/>
          </a:prstGeom>
        </p:spPr>
        <p:txBody>
          <a:bodyPr anchor="t" rtlCol="false" tIns="0" lIns="0" bIns="0" rIns="0">
            <a:spAutoFit/>
          </a:bodyPr>
          <a:lstStyle/>
          <a:p>
            <a:pPr algn="ctr">
              <a:lnSpc>
                <a:spcPts val="9600"/>
              </a:lnSpc>
            </a:pPr>
            <a:r>
              <a:rPr lang="en-US" b="true" sz="8000">
                <a:solidFill>
                  <a:srgbClr val="FFFFFF"/>
                </a:solidFill>
                <a:latin typeface="Public Sans Bold"/>
                <a:ea typeface="Public Sans Bold"/>
                <a:cs typeface="Public Sans Bold"/>
                <a:sym typeface="Public Sans Bold"/>
              </a:rPr>
              <a:t>Simulation Steps</a:t>
            </a:r>
          </a:p>
        </p:txBody>
      </p:sp>
      <p:sp>
        <p:nvSpPr>
          <p:cNvPr name="TextBox 6" id="6"/>
          <p:cNvSpPr txBox="true"/>
          <p:nvPr/>
        </p:nvSpPr>
        <p:spPr>
          <a:xfrm rot="0">
            <a:off x="2687149" y="2252663"/>
            <a:ext cx="6718517" cy="2362200"/>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In the initial step, the dataset is loaded into a DataFrame. The classify_trs function is applied to the TRS column to categorize the values into discrete classes ranging from 0 to 6. This classification is based on predefined thresholds, converting continuous TRS measurements into discrete categories for further analysis.</a:t>
            </a:r>
          </a:p>
        </p:txBody>
      </p:sp>
      <p:sp>
        <p:nvSpPr>
          <p:cNvPr name="TextBox 7" id="7"/>
          <p:cNvSpPr txBox="true"/>
          <p:nvPr/>
        </p:nvSpPr>
        <p:spPr>
          <a:xfrm rot="0">
            <a:off x="2687149" y="1579789"/>
            <a:ext cx="4466152" cy="476250"/>
          </a:xfrm>
          <a:prstGeom prst="rect">
            <a:avLst/>
          </a:prstGeom>
        </p:spPr>
        <p:txBody>
          <a:bodyPr anchor="t" rtlCol="false" tIns="0" lIns="0" bIns="0" rIns="0">
            <a:spAutoFit/>
          </a:bodyPr>
          <a:lstStyle/>
          <a:p>
            <a:pPr algn="l">
              <a:lnSpc>
                <a:spcPts val="3600"/>
              </a:lnSpc>
            </a:pPr>
            <a:r>
              <a:rPr lang="en-US" sz="3000" b="true">
                <a:solidFill>
                  <a:srgbClr val="5D4429"/>
                </a:solidFill>
                <a:latin typeface="Public Sans Bold"/>
                <a:ea typeface="Public Sans Bold"/>
                <a:cs typeface="Public Sans Bold"/>
                <a:sym typeface="Public Sans Bold"/>
              </a:rPr>
              <a:t>Data Preparation</a:t>
            </a:r>
          </a:p>
        </p:txBody>
      </p:sp>
      <p:sp>
        <p:nvSpPr>
          <p:cNvPr name="TextBox 8" id="8"/>
          <p:cNvSpPr txBox="true"/>
          <p:nvPr/>
        </p:nvSpPr>
        <p:spPr>
          <a:xfrm rot="0">
            <a:off x="2687149" y="5994349"/>
            <a:ext cx="6718517" cy="2362200"/>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After classifying the TRS values, the next step involves extracting the features and labels for model training. The features </a:t>
            </a:r>
            <a:r>
              <a:rPr lang="en-US" sz="2199" b="true">
                <a:solidFill>
                  <a:srgbClr val="737373"/>
                </a:solidFill>
                <a:latin typeface="Telegraf Bold"/>
                <a:ea typeface="Telegraf Bold"/>
                <a:cs typeface="Telegraf Bold"/>
                <a:sym typeface="Telegraf Bold"/>
              </a:rPr>
              <a:t>X</a:t>
            </a:r>
            <a:r>
              <a:rPr lang="en-US" sz="2199">
                <a:solidFill>
                  <a:srgbClr val="737373"/>
                </a:solidFill>
                <a:latin typeface="Telegraf"/>
                <a:ea typeface="Telegraf"/>
                <a:cs typeface="Telegraf"/>
                <a:sym typeface="Telegraf"/>
              </a:rPr>
              <a:t> are selected from the relevant columns: Temps_Fonctionnement, Temps_Requis, and Temps_Utile. The target labels  </a:t>
            </a:r>
            <a:r>
              <a:rPr lang="en-US" sz="2199" b="true">
                <a:solidFill>
                  <a:srgbClr val="737373"/>
                </a:solidFill>
                <a:latin typeface="Telegraf Bold"/>
                <a:ea typeface="Telegraf Bold"/>
                <a:cs typeface="Telegraf Bold"/>
                <a:sym typeface="Telegraf Bold"/>
              </a:rPr>
              <a:t>Y</a:t>
            </a:r>
            <a:r>
              <a:rPr lang="en-US" sz="2199">
                <a:solidFill>
                  <a:srgbClr val="737373"/>
                </a:solidFill>
                <a:latin typeface="Telegraf"/>
                <a:ea typeface="Telegraf"/>
                <a:cs typeface="Telegraf"/>
                <a:sym typeface="Telegraf"/>
              </a:rPr>
              <a:t> are set as the newly created TRS_Class, which reflects the classified TRS values.</a:t>
            </a:r>
          </a:p>
        </p:txBody>
      </p:sp>
      <p:sp>
        <p:nvSpPr>
          <p:cNvPr name="TextBox 9" id="9"/>
          <p:cNvSpPr txBox="true"/>
          <p:nvPr/>
        </p:nvSpPr>
        <p:spPr>
          <a:xfrm rot="0">
            <a:off x="2687149" y="5276850"/>
            <a:ext cx="6038706" cy="476250"/>
          </a:xfrm>
          <a:prstGeom prst="rect">
            <a:avLst/>
          </a:prstGeom>
        </p:spPr>
        <p:txBody>
          <a:bodyPr anchor="t" rtlCol="false" tIns="0" lIns="0" bIns="0" rIns="0">
            <a:spAutoFit/>
          </a:bodyPr>
          <a:lstStyle/>
          <a:p>
            <a:pPr algn="l">
              <a:lnSpc>
                <a:spcPts val="3600"/>
              </a:lnSpc>
            </a:pPr>
            <a:r>
              <a:rPr lang="en-US" sz="3000" b="true">
                <a:solidFill>
                  <a:srgbClr val="5D4429"/>
                </a:solidFill>
                <a:latin typeface="Public Sans Bold"/>
                <a:ea typeface="Public Sans Bold"/>
                <a:cs typeface="Public Sans Bold"/>
                <a:sym typeface="Public Sans Bold"/>
              </a:rPr>
              <a:t>Feature and Label Extraction</a:t>
            </a:r>
          </a:p>
        </p:txBody>
      </p:sp>
      <p:grpSp>
        <p:nvGrpSpPr>
          <p:cNvPr name="Group 10" id="10"/>
          <p:cNvGrpSpPr/>
          <p:nvPr/>
        </p:nvGrpSpPr>
        <p:grpSpPr>
          <a:xfrm rot="0">
            <a:off x="10861728" y="5143500"/>
            <a:ext cx="4244872" cy="42448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3" id="13"/>
          <p:cNvGrpSpPr/>
          <p:nvPr/>
        </p:nvGrpSpPr>
        <p:grpSpPr>
          <a:xfrm rot="-5400000">
            <a:off x="-2335786" y="5042731"/>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5" id="15"/>
          <p:cNvGrpSpPr/>
          <p:nvPr/>
        </p:nvGrpSpPr>
        <p:grpSpPr>
          <a:xfrm rot="0">
            <a:off x="16150999" y="9388372"/>
            <a:ext cx="2137001" cy="21370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8" id="18"/>
          <p:cNvGrpSpPr/>
          <p:nvPr/>
        </p:nvGrpSpPr>
        <p:grpSpPr>
          <a:xfrm rot="-8100000">
            <a:off x="653247" y="-997274"/>
            <a:ext cx="1867750" cy="18677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21" id="21"/>
          <p:cNvGrpSpPr/>
          <p:nvPr/>
        </p:nvGrpSpPr>
        <p:grpSpPr>
          <a:xfrm rot="-8100000">
            <a:off x="15952374" y="7916249"/>
            <a:ext cx="862105" cy="86210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8100000">
            <a:off x="10456834" y="-2132409"/>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5" id="5"/>
          <p:cNvSpPr txBox="true"/>
          <p:nvPr/>
        </p:nvSpPr>
        <p:spPr>
          <a:xfrm rot="0">
            <a:off x="11214124" y="1770289"/>
            <a:ext cx="5521844" cy="2457450"/>
          </a:xfrm>
          <a:prstGeom prst="rect">
            <a:avLst/>
          </a:prstGeom>
        </p:spPr>
        <p:txBody>
          <a:bodyPr anchor="t" rtlCol="false" tIns="0" lIns="0" bIns="0" rIns="0">
            <a:spAutoFit/>
          </a:bodyPr>
          <a:lstStyle/>
          <a:p>
            <a:pPr algn="ctr">
              <a:lnSpc>
                <a:spcPts val="9600"/>
              </a:lnSpc>
            </a:pPr>
            <a:r>
              <a:rPr lang="en-US" b="true" sz="8000">
                <a:solidFill>
                  <a:srgbClr val="FFFFFF"/>
                </a:solidFill>
                <a:latin typeface="Public Sans Bold"/>
                <a:ea typeface="Public Sans Bold"/>
                <a:cs typeface="Public Sans Bold"/>
                <a:sym typeface="Public Sans Bold"/>
              </a:rPr>
              <a:t>Simulation Steps</a:t>
            </a:r>
          </a:p>
        </p:txBody>
      </p:sp>
      <p:sp>
        <p:nvSpPr>
          <p:cNvPr name="TextBox 6" id="6"/>
          <p:cNvSpPr txBox="true"/>
          <p:nvPr/>
        </p:nvSpPr>
        <p:spPr>
          <a:xfrm rot="0">
            <a:off x="2687149" y="1647825"/>
            <a:ext cx="6718517" cy="3028950"/>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A Sequential neural network model is constructed using Keras for the classification task. The model consists of an input layer with 10 neurons activated by the ReLU function, followed by a second hidden layer with another 10 neurons. The output layer comprises 7 neurons, corresponding to the 7 classes of TRS classification, and utilizes the softmax activation function to generate class probabilities.</a:t>
            </a:r>
          </a:p>
        </p:txBody>
      </p:sp>
      <p:sp>
        <p:nvSpPr>
          <p:cNvPr name="TextBox 7" id="7"/>
          <p:cNvSpPr txBox="true"/>
          <p:nvPr/>
        </p:nvSpPr>
        <p:spPr>
          <a:xfrm rot="0">
            <a:off x="2687149" y="1009650"/>
            <a:ext cx="4466152" cy="476250"/>
          </a:xfrm>
          <a:prstGeom prst="rect">
            <a:avLst/>
          </a:prstGeom>
        </p:spPr>
        <p:txBody>
          <a:bodyPr anchor="t" rtlCol="false" tIns="0" lIns="0" bIns="0" rIns="0">
            <a:spAutoFit/>
          </a:bodyPr>
          <a:lstStyle/>
          <a:p>
            <a:pPr algn="l">
              <a:lnSpc>
                <a:spcPts val="3600"/>
              </a:lnSpc>
            </a:pPr>
            <a:r>
              <a:rPr lang="en-US" sz="3000" b="true">
                <a:solidFill>
                  <a:srgbClr val="5D4429"/>
                </a:solidFill>
                <a:latin typeface="Public Sans Bold"/>
                <a:ea typeface="Public Sans Bold"/>
                <a:cs typeface="Public Sans Bold"/>
                <a:sym typeface="Public Sans Bold"/>
              </a:rPr>
              <a:t>Model Creation</a:t>
            </a:r>
          </a:p>
        </p:txBody>
      </p:sp>
      <p:sp>
        <p:nvSpPr>
          <p:cNvPr name="TextBox 8" id="8"/>
          <p:cNvSpPr txBox="true"/>
          <p:nvPr/>
        </p:nvSpPr>
        <p:spPr>
          <a:xfrm rot="0">
            <a:off x="2687149" y="6038850"/>
            <a:ext cx="6718517" cy="2695575"/>
          </a:xfrm>
          <a:prstGeom prst="rect">
            <a:avLst/>
          </a:prstGeom>
        </p:spPr>
        <p:txBody>
          <a:bodyPr anchor="t" rtlCol="false" tIns="0" lIns="0" bIns="0" rIns="0">
            <a:spAutoFit/>
          </a:bodyPr>
          <a:lstStyle/>
          <a:p>
            <a:pPr algn="l">
              <a:lnSpc>
                <a:spcPts val="2639"/>
              </a:lnSpc>
            </a:pPr>
            <a:r>
              <a:rPr lang="en-US" sz="2199">
                <a:solidFill>
                  <a:srgbClr val="737373"/>
                </a:solidFill>
                <a:latin typeface="Telegraf"/>
                <a:ea typeface="Telegraf"/>
                <a:cs typeface="Telegraf"/>
                <a:sym typeface="Telegraf"/>
              </a:rPr>
              <a:t>After training, the model's accuracy is evaluated on the test set to determine its performance in classifying TRS values. Additionally, accuracy trends are visualized through a plot of training and validation accuracy over epochs. This visualization helps identify potential overfitting and the model's learning progression throughout the training process.</a:t>
            </a:r>
          </a:p>
        </p:txBody>
      </p:sp>
      <p:sp>
        <p:nvSpPr>
          <p:cNvPr name="TextBox 9" id="9"/>
          <p:cNvSpPr txBox="true"/>
          <p:nvPr/>
        </p:nvSpPr>
        <p:spPr>
          <a:xfrm rot="0">
            <a:off x="2687149" y="4905375"/>
            <a:ext cx="4466152" cy="933450"/>
          </a:xfrm>
          <a:prstGeom prst="rect">
            <a:avLst/>
          </a:prstGeom>
        </p:spPr>
        <p:txBody>
          <a:bodyPr anchor="t" rtlCol="false" tIns="0" lIns="0" bIns="0" rIns="0">
            <a:spAutoFit/>
          </a:bodyPr>
          <a:lstStyle/>
          <a:p>
            <a:pPr algn="l">
              <a:lnSpc>
                <a:spcPts val="3600"/>
              </a:lnSpc>
            </a:pPr>
            <a:r>
              <a:rPr lang="en-US" sz="3000" b="true">
                <a:solidFill>
                  <a:srgbClr val="5D4429"/>
                </a:solidFill>
                <a:latin typeface="Public Sans Bold"/>
                <a:ea typeface="Public Sans Bold"/>
                <a:cs typeface="Public Sans Bold"/>
                <a:sym typeface="Public Sans Bold"/>
              </a:rPr>
              <a:t>Model Evaluation and Visualization</a:t>
            </a:r>
          </a:p>
        </p:txBody>
      </p:sp>
      <p:grpSp>
        <p:nvGrpSpPr>
          <p:cNvPr name="Group 10" id="10"/>
          <p:cNvGrpSpPr/>
          <p:nvPr/>
        </p:nvGrpSpPr>
        <p:grpSpPr>
          <a:xfrm rot="0">
            <a:off x="10861728" y="5143500"/>
            <a:ext cx="4244872" cy="42448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3" id="13"/>
          <p:cNvGrpSpPr/>
          <p:nvPr/>
        </p:nvGrpSpPr>
        <p:grpSpPr>
          <a:xfrm rot="-5400000">
            <a:off x="-2335786" y="5042731"/>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5" id="15"/>
          <p:cNvGrpSpPr/>
          <p:nvPr/>
        </p:nvGrpSpPr>
        <p:grpSpPr>
          <a:xfrm rot="0">
            <a:off x="16150999" y="9388372"/>
            <a:ext cx="2137001" cy="21370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8" id="18"/>
          <p:cNvGrpSpPr/>
          <p:nvPr/>
        </p:nvGrpSpPr>
        <p:grpSpPr>
          <a:xfrm rot="-8100000">
            <a:off x="653247" y="-997274"/>
            <a:ext cx="1867750" cy="18677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21" id="21"/>
          <p:cNvGrpSpPr/>
          <p:nvPr/>
        </p:nvGrpSpPr>
        <p:grpSpPr>
          <a:xfrm rot="-8100000">
            <a:off x="15952374" y="7916249"/>
            <a:ext cx="862105" cy="86210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653247" y="-997274"/>
            <a:ext cx="1867750" cy="186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5471536" y="-1093736"/>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0">
            <a:off x="-695584" y="9027855"/>
            <a:ext cx="1924014" cy="19240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5400000">
            <a:off x="-2335786" y="5042731"/>
            <a:ext cx="6930510" cy="201539"/>
            <a:chOff x="0" y="0"/>
            <a:chExt cx="812800" cy="23636"/>
          </a:xfrm>
        </p:grpSpPr>
        <p:sp>
          <p:nvSpPr>
            <p:cNvPr name="Freeform 12" id="1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3" id="13"/>
          <p:cNvGrpSpPr/>
          <p:nvPr/>
        </p:nvGrpSpPr>
        <p:grpSpPr>
          <a:xfrm rot="2197222">
            <a:off x="8476461" y="-964858"/>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15" id="15"/>
          <p:cNvGrpSpPr/>
          <p:nvPr/>
        </p:nvGrpSpPr>
        <p:grpSpPr>
          <a:xfrm rot="-8100000">
            <a:off x="15358978" y="7683751"/>
            <a:ext cx="1403969" cy="14039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Freeform 18" id="18"/>
          <p:cNvSpPr/>
          <p:nvPr/>
        </p:nvSpPr>
        <p:spPr>
          <a:xfrm flipH="false" flipV="false" rot="0">
            <a:off x="4847312" y="4752422"/>
            <a:ext cx="7837344" cy="4992280"/>
          </a:xfrm>
          <a:custGeom>
            <a:avLst/>
            <a:gdLst/>
            <a:ahLst/>
            <a:cxnLst/>
            <a:rect r="r" b="b" t="t" l="l"/>
            <a:pathLst>
              <a:path h="4992280" w="7837344">
                <a:moveTo>
                  <a:pt x="0" y="0"/>
                </a:moveTo>
                <a:lnTo>
                  <a:pt x="7837344" y="0"/>
                </a:lnTo>
                <a:lnTo>
                  <a:pt x="7837344" y="4992280"/>
                </a:lnTo>
                <a:lnTo>
                  <a:pt x="0" y="4992280"/>
                </a:lnTo>
                <a:lnTo>
                  <a:pt x="0" y="0"/>
                </a:lnTo>
                <a:close/>
              </a:path>
            </a:pathLst>
          </a:custGeom>
          <a:blipFill>
            <a:blip r:embed="rId2"/>
            <a:stretch>
              <a:fillRect l="0" t="0" r="0" b="0"/>
            </a:stretch>
          </a:blipFill>
        </p:spPr>
      </p:sp>
      <p:sp>
        <p:nvSpPr>
          <p:cNvPr name="TextBox 19" id="19"/>
          <p:cNvSpPr txBox="true"/>
          <p:nvPr/>
        </p:nvSpPr>
        <p:spPr>
          <a:xfrm rot="0">
            <a:off x="3361834" y="1456878"/>
            <a:ext cx="10808300" cy="3162300"/>
          </a:xfrm>
          <a:prstGeom prst="rect">
            <a:avLst/>
          </a:prstGeom>
        </p:spPr>
        <p:txBody>
          <a:bodyPr anchor="t" rtlCol="false" tIns="0" lIns="0" bIns="0" rIns="0">
            <a:spAutoFit/>
          </a:bodyPr>
          <a:lstStyle/>
          <a:p>
            <a:pPr algn="just">
              <a:lnSpc>
                <a:spcPts val="3120"/>
              </a:lnSpc>
              <a:spcBef>
                <a:spcPct val="0"/>
              </a:spcBef>
            </a:pPr>
            <a:r>
              <a:rPr lang="en-US" sz="2600">
                <a:solidFill>
                  <a:srgbClr val="000000"/>
                </a:solidFill>
                <a:latin typeface="Telegraf"/>
                <a:ea typeface="Telegraf"/>
                <a:cs typeface="Telegraf"/>
                <a:sym typeface="Telegraf"/>
              </a:rPr>
              <a:t>The classify_trs function sorts Total Running Time (TRS) values into seven categories, ranging from 0 to 6, based on specific cut-off points. For example, TRS values below 0.15 are labeled as 0, while those at 0.90 or higher are labeled as 6. This function is applied to the TRS column in the DataFrame df, creating a new column called TRS_Class that contains these classifications. The feature set XXX includes Temps_Fonctionnement, Temps_Requis, and Temps_Utile, while the target variable YYY consists of the classified TRS values.</a:t>
            </a:r>
          </a:p>
        </p:txBody>
      </p:sp>
      <p:sp>
        <p:nvSpPr>
          <p:cNvPr name="TextBox 20" id="20"/>
          <p:cNvSpPr txBox="true"/>
          <p:nvPr/>
        </p:nvSpPr>
        <p:spPr>
          <a:xfrm rot="0">
            <a:off x="3656271" y="202859"/>
            <a:ext cx="8881982" cy="1158875"/>
          </a:xfrm>
          <a:prstGeom prst="rect">
            <a:avLst/>
          </a:prstGeom>
        </p:spPr>
        <p:txBody>
          <a:bodyPr anchor="t" rtlCol="false" tIns="0" lIns="0" bIns="0" rIns="0">
            <a:spAutoFit/>
          </a:bodyPr>
          <a:lstStyle/>
          <a:p>
            <a:pPr algn="l">
              <a:lnSpc>
                <a:spcPts val="8800"/>
              </a:lnSpc>
            </a:pPr>
            <a:r>
              <a:rPr lang="en-US" sz="8000" b="true">
                <a:solidFill>
                  <a:srgbClr val="5D4429"/>
                </a:solidFill>
                <a:latin typeface="Public Sans Bold"/>
                <a:ea typeface="Public Sans Bold"/>
                <a:cs typeface="Public Sans Bold"/>
                <a:sym typeface="Public Sans Bold"/>
              </a:rPr>
              <a:t>In Code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653247" y="-997274"/>
            <a:ext cx="1867750" cy="186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5471536" y="-1093736"/>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0">
            <a:off x="-695584" y="9027855"/>
            <a:ext cx="1924014" cy="19240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5400000">
            <a:off x="-2335786" y="5042731"/>
            <a:ext cx="6930510" cy="201539"/>
            <a:chOff x="0" y="0"/>
            <a:chExt cx="812800" cy="23636"/>
          </a:xfrm>
        </p:grpSpPr>
        <p:sp>
          <p:nvSpPr>
            <p:cNvPr name="Freeform 12" id="1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3" id="13"/>
          <p:cNvGrpSpPr/>
          <p:nvPr/>
        </p:nvGrpSpPr>
        <p:grpSpPr>
          <a:xfrm rot="2197222">
            <a:off x="8476461" y="-964858"/>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15" id="15"/>
          <p:cNvGrpSpPr/>
          <p:nvPr/>
        </p:nvGrpSpPr>
        <p:grpSpPr>
          <a:xfrm rot="-8100000">
            <a:off x="15358978" y="7683751"/>
            <a:ext cx="1403969" cy="14039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Freeform 18" id="18"/>
          <p:cNvSpPr/>
          <p:nvPr/>
        </p:nvSpPr>
        <p:spPr>
          <a:xfrm flipH="false" flipV="false" rot="0">
            <a:off x="3361834" y="4769332"/>
            <a:ext cx="11301259" cy="3616403"/>
          </a:xfrm>
          <a:custGeom>
            <a:avLst/>
            <a:gdLst/>
            <a:ahLst/>
            <a:cxnLst/>
            <a:rect r="r" b="b" t="t" l="l"/>
            <a:pathLst>
              <a:path h="3616403" w="11301259">
                <a:moveTo>
                  <a:pt x="0" y="0"/>
                </a:moveTo>
                <a:lnTo>
                  <a:pt x="11301259" y="0"/>
                </a:lnTo>
                <a:lnTo>
                  <a:pt x="11301259" y="3616403"/>
                </a:lnTo>
                <a:lnTo>
                  <a:pt x="0" y="3616403"/>
                </a:lnTo>
                <a:lnTo>
                  <a:pt x="0" y="0"/>
                </a:lnTo>
                <a:close/>
              </a:path>
            </a:pathLst>
          </a:custGeom>
          <a:blipFill>
            <a:blip r:embed="rId2"/>
            <a:stretch>
              <a:fillRect l="0" t="0" r="0" b="0"/>
            </a:stretch>
          </a:blipFill>
        </p:spPr>
      </p:sp>
      <p:sp>
        <p:nvSpPr>
          <p:cNvPr name="TextBox 19" id="19"/>
          <p:cNvSpPr txBox="true"/>
          <p:nvPr/>
        </p:nvSpPr>
        <p:spPr>
          <a:xfrm rot="0">
            <a:off x="3361834" y="2051121"/>
            <a:ext cx="10808300" cy="1990725"/>
          </a:xfrm>
          <a:prstGeom prst="rect">
            <a:avLst/>
          </a:prstGeom>
        </p:spPr>
        <p:txBody>
          <a:bodyPr anchor="t" rtlCol="false" tIns="0" lIns="0" bIns="0" rIns="0">
            <a:spAutoFit/>
          </a:bodyPr>
          <a:lstStyle/>
          <a:p>
            <a:pPr algn="just">
              <a:lnSpc>
                <a:spcPts val="3120"/>
              </a:lnSpc>
              <a:spcBef>
                <a:spcPct val="0"/>
              </a:spcBef>
            </a:pPr>
            <a:r>
              <a:rPr lang="en-US" sz="2600">
                <a:solidFill>
                  <a:srgbClr val="000000"/>
                </a:solidFill>
                <a:latin typeface="Telegraf"/>
                <a:ea typeface="Telegraf"/>
                <a:cs typeface="Telegraf"/>
                <a:sym typeface="Telegraf"/>
              </a:rPr>
              <a:t>This code sets up a simple artificial neural network using Keras. It features two hidden layers with ReLU activation to learn complex patterns and an output layer that predicts one of seven classes using softmax. The model is compiled with sparse categorical crossentropy as the loss function and uses the Adam optimizer for efficient training.</a:t>
            </a:r>
          </a:p>
        </p:txBody>
      </p:sp>
      <p:sp>
        <p:nvSpPr>
          <p:cNvPr name="TextBox 20" id="20"/>
          <p:cNvSpPr txBox="true"/>
          <p:nvPr/>
        </p:nvSpPr>
        <p:spPr>
          <a:xfrm rot="0">
            <a:off x="3656271" y="202859"/>
            <a:ext cx="8881982" cy="1158875"/>
          </a:xfrm>
          <a:prstGeom prst="rect">
            <a:avLst/>
          </a:prstGeom>
        </p:spPr>
        <p:txBody>
          <a:bodyPr anchor="t" rtlCol="false" tIns="0" lIns="0" bIns="0" rIns="0">
            <a:spAutoFit/>
          </a:bodyPr>
          <a:lstStyle/>
          <a:p>
            <a:pPr algn="l">
              <a:lnSpc>
                <a:spcPts val="8800"/>
              </a:lnSpc>
            </a:pPr>
            <a:r>
              <a:rPr lang="en-US" sz="8000" b="true">
                <a:solidFill>
                  <a:srgbClr val="5D4429"/>
                </a:solidFill>
                <a:latin typeface="Public Sans Bold"/>
                <a:ea typeface="Public Sans Bold"/>
                <a:cs typeface="Public Sans Bold"/>
                <a:sym typeface="Public Sans Bold"/>
              </a:rPr>
              <a:t>In Code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653247" y="-997274"/>
            <a:ext cx="1867750" cy="186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5471536" y="-1093736"/>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0">
            <a:off x="-695584" y="9027855"/>
            <a:ext cx="1924014" cy="19240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5400000">
            <a:off x="-2335786" y="5042731"/>
            <a:ext cx="6930510" cy="201539"/>
            <a:chOff x="0" y="0"/>
            <a:chExt cx="812800" cy="23636"/>
          </a:xfrm>
        </p:grpSpPr>
        <p:sp>
          <p:nvSpPr>
            <p:cNvPr name="Freeform 12" id="1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3" id="13"/>
          <p:cNvGrpSpPr/>
          <p:nvPr/>
        </p:nvGrpSpPr>
        <p:grpSpPr>
          <a:xfrm rot="2197222">
            <a:off x="8476461" y="-964858"/>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15" id="15"/>
          <p:cNvGrpSpPr/>
          <p:nvPr/>
        </p:nvGrpSpPr>
        <p:grpSpPr>
          <a:xfrm rot="-8100000">
            <a:off x="15358978" y="7683751"/>
            <a:ext cx="1403969" cy="14039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Freeform 18" id="18"/>
          <p:cNvSpPr/>
          <p:nvPr/>
        </p:nvSpPr>
        <p:spPr>
          <a:xfrm flipH="false" flipV="false" rot="0">
            <a:off x="3361834" y="5937942"/>
            <a:ext cx="11301259" cy="2910074"/>
          </a:xfrm>
          <a:custGeom>
            <a:avLst/>
            <a:gdLst/>
            <a:ahLst/>
            <a:cxnLst/>
            <a:rect r="r" b="b" t="t" l="l"/>
            <a:pathLst>
              <a:path h="2910074" w="11301259">
                <a:moveTo>
                  <a:pt x="0" y="0"/>
                </a:moveTo>
                <a:lnTo>
                  <a:pt x="11301259" y="0"/>
                </a:lnTo>
                <a:lnTo>
                  <a:pt x="11301259" y="2910074"/>
                </a:lnTo>
                <a:lnTo>
                  <a:pt x="0" y="2910074"/>
                </a:lnTo>
                <a:lnTo>
                  <a:pt x="0" y="0"/>
                </a:lnTo>
                <a:close/>
              </a:path>
            </a:pathLst>
          </a:custGeom>
          <a:blipFill>
            <a:blip r:embed="rId2"/>
            <a:stretch>
              <a:fillRect l="0" t="0" r="0" b="0"/>
            </a:stretch>
          </a:blipFill>
        </p:spPr>
      </p:sp>
      <p:sp>
        <p:nvSpPr>
          <p:cNvPr name="TextBox 19" id="19"/>
          <p:cNvSpPr txBox="true"/>
          <p:nvPr/>
        </p:nvSpPr>
        <p:spPr>
          <a:xfrm rot="0">
            <a:off x="3361834" y="2440163"/>
            <a:ext cx="10808300" cy="2381250"/>
          </a:xfrm>
          <a:prstGeom prst="rect">
            <a:avLst/>
          </a:prstGeom>
        </p:spPr>
        <p:txBody>
          <a:bodyPr anchor="t" rtlCol="false" tIns="0" lIns="0" bIns="0" rIns="0">
            <a:spAutoFit/>
          </a:bodyPr>
          <a:lstStyle/>
          <a:p>
            <a:pPr algn="just">
              <a:lnSpc>
                <a:spcPts val="3120"/>
              </a:lnSpc>
              <a:spcBef>
                <a:spcPct val="0"/>
              </a:spcBef>
            </a:pPr>
            <a:r>
              <a:rPr lang="en-US" sz="2600">
                <a:solidFill>
                  <a:srgbClr val="000000"/>
                </a:solidFill>
                <a:latin typeface="Telegraf"/>
                <a:ea typeface="Telegraf"/>
                <a:cs typeface="Telegraf"/>
                <a:sym typeface="Telegraf"/>
              </a:rPr>
              <a:t>The training results show impressive performance, with the model achieving an accuracy of 98.36% and a loss of 0.1024 at the end of the 100 epochs. Validation accuracy also remains high, reaching 95.00%, with a validation loss of 0.1525. Throughout the epochs, the model consistently improved, demonstrating a strong ability to generalize on unseen data.</a:t>
            </a:r>
          </a:p>
        </p:txBody>
      </p:sp>
      <p:sp>
        <p:nvSpPr>
          <p:cNvPr name="TextBox 20" id="20"/>
          <p:cNvSpPr txBox="true"/>
          <p:nvPr/>
        </p:nvSpPr>
        <p:spPr>
          <a:xfrm rot="0">
            <a:off x="3656271" y="202859"/>
            <a:ext cx="8881982" cy="1158875"/>
          </a:xfrm>
          <a:prstGeom prst="rect">
            <a:avLst/>
          </a:prstGeom>
        </p:spPr>
        <p:txBody>
          <a:bodyPr anchor="t" rtlCol="false" tIns="0" lIns="0" bIns="0" rIns="0">
            <a:spAutoFit/>
          </a:bodyPr>
          <a:lstStyle/>
          <a:p>
            <a:pPr algn="l">
              <a:lnSpc>
                <a:spcPts val="8800"/>
              </a:lnSpc>
            </a:pPr>
            <a:r>
              <a:rPr lang="en-US" sz="8000" b="true">
                <a:solidFill>
                  <a:srgbClr val="5D4429"/>
                </a:solidFill>
                <a:latin typeface="Public Sans Bold"/>
                <a:ea typeface="Public Sans Bold"/>
                <a:cs typeface="Public Sans Bold"/>
                <a:sym typeface="Public Sans Bold"/>
              </a:rPr>
              <a:t>In Numbers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653247" y="-997274"/>
            <a:ext cx="1867750" cy="186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5471536" y="-1093736"/>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0">
            <a:off x="-695584" y="9027855"/>
            <a:ext cx="1924014" cy="19240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5400000">
            <a:off x="-2335786" y="5042731"/>
            <a:ext cx="6930510" cy="201539"/>
            <a:chOff x="0" y="0"/>
            <a:chExt cx="812800" cy="23636"/>
          </a:xfrm>
        </p:grpSpPr>
        <p:sp>
          <p:nvSpPr>
            <p:cNvPr name="Freeform 12" id="12"/>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3" id="13"/>
          <p:cNvGrpSpPr/>
          <p:nvPr/>
        </p:nvGrpSpPr>
        <p:grpSpPr>
          <a:xfrm rot="2197222">
            <a:off x="8476461" y="-964858"/>
            <a:ext cx="6930510" cy="201539"/>
            <a:chOff x="0" y="0"/>
            <a:chExt cx="812800" cy="23636"/>
          </a:xfrm>
        </p:grpSpPr>
        <p:sp>
          <p:nvSpPr>
            <p:cNvPr name="Freeform 14" id="14"/>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15" id="15"/>
          <p:cNvGrpSpPr/>
          <p:nvPr/>
        </p:nvGrpSpPr>
        <p:grpSpPr>
          <a:xfrm rot="-8100000">
            <a:off x="15899232" y="7906771"/>
            <a:ext cx="1403969" cy="140396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Freeform 18" id="18"/>
          <p:cNvSpPr/>
          <p:nvPr/>
        </p:nvSpPr>
        <p:spPr>
          <a:xfrm flipH="false" flipV="false" rot="0">
            <a:off x="2907821" y="5427834"/>
            <a:ext cx="4992815" cy="3830466"/>
          </a:xfrm>
          <a:custGeom>
            <a:avLst/>
            <a:gdLst/>
            <a:ahLst/>
            <a:cxnLst/>
            <a:rect r="r" b="b" t="t" l="l"/>
            <a:pathLst>
              <a:path h="3830466" w="4992815">
                <a:moveTo>
                  <a:pt x="0" y="0"/>
                </a:moveTo>
                <a:lnTo>
                  <a:pt x="4992815" y="0"/>
                </a:lnTo>
                <a:lnTo>
                  <a:pt x="4992815" y="3830466"/>
                </a:lnTo>
                <a:lnTo>
                  <a:pt x="0" y="3830466"/>
                </a:lnTo>
                <a:lnTo>
                  <a:pt x="0" y="0"/>
                </a:lnTo>
                <a:close/>
              </a:path>
            </a:pathLst>
          </a:custGeom>
          <a:blipFill>
            <a:blip r:embed="rId2"/>
            <a:stretch>
              <a:fillRect l="0" t="0" r="0" b="0"/>
            </a:stretch>
          </a:blipFill>
        </p:spPr>
      </p:sp>
      <p:sp>
        <p:nvSpPr>
          <p:cNvPr name="Freeform 19" id="19"/>
          <p:cNvSpPr/>
          <p:nvPr/>
        </p:nvSpPr>
        <p:spPr>
          <a:xfrm flipH="false" flipV="false" rot="0">
            <a:off x="9577036" y="5343083"/>
            <a:ext cx="5155927" cy="4646780"/>
          </a:xfrm>
          <a:custGeom>
            <a:avLst/>
            <a:gdLst/>
            <a:ahLst/>
            <a:cxnLst/>
            <a:rect r="r" b="b" t="t" l="l"/>
            <a:pathLst>
              <a:path h="4646780" w="5155927">
                <a:moveTo>
                  <a:pt x="0" y="0"/>
                </a:moveTo>
                <a:lnTo>
                  <a:pt x="5155927" y="0"/>
                </a:lnTo>
                <a:lnTo>
                  <a:pt x="5155927" y="4646779"/>
                </a:lnTo>
                <a:lnTo>
                  <a:pt x="0" y="4646779"/>
                </a:lnTo>
                <a:lnTo>
                  <a:pt x="0" y="0"/>
                </a:lnTo>
                <a:close/>
              </a:path>
            </a:pathLst>
          </a:custGeom>
          <a:blipFill>
            <a:blip r:embed="rId3"/>
            <a:stretch>
              <a:fillRect l="0" t="0" r="0" b="0"/>
            </a:stretch>
          </a:blipFill>
        </p:spPr>
      </p:sp>
      <p:sp>
        <p:nvSpPr>
          <p:cNvPr name="TextBox 20" id="20"/>
          <p:cNvSpPr txBox="true"/>
          <p:nvPr/>
        </p:nvSpPr>
        <p:spPr>
          <a:xfrm rot="0">
            <a:off x="3448001" y="1640145"/>
            <a:ext cx="10808300" cy="2381250"/>
          </a:xfrm>
          <a:prstGeom prst="rect">
            <a:avLst/>
          </a:prstGeom>
        </p:spPr>
        <p:txBody>
          <a:bodyPr anchor="t" rtlCol="false" tIns="0" lIns="0" bIns="0" rIns="0">
            <a:spAutoFit/>
          </a:bodyPr>
          <a:lstStyle/>
          <a:p>
            <a:pPr algn="just">
              <a:lnSpc>
                <a:spcPts val="3120"/>
              </a:lnSpc>
              <a:spcBef>
                <a:spcPct val="0"/>
              </a:spcBef>
            </a:pPr>
            <a:r>
              <a:rPr lang="en-US" sz="2600">
                <a:solidFill>
                  <a:srgbClr val="000000"/>
                </a:solidFill>
                <a:latin typeface="Telegraf"/>
                <a:ea typeface="Telegraf"/>
                <a:cs typeface="Telegraf"/>
                <a:sym typeface="Telegraf"/>
              </a:rPr>
              <a:t>The code creates a line plot to display the training and validation accuracy of the model across epochs, helping to visualize its performance over time. It also generates a heatmap for the correlation matrix, illustrating the relationships between different features. This heatmap includes annotations for clarity and is sized appropriately for better readability.</a:t>
            </a:r>
          </a:p>
        </p:txBody>
      </p:sp>
      <p:sp>
        <p:nvSpPr>
          <p:cNvPr name="TextBox 21" id="21"/>
          <p:cNvSpPr txBox="true"/>
          <p:nvPr/>
        </p:nvSpPr>
        <p:spPr>
          <a:xfrm rot="0">
            <a:off x="3656271" y="202859"/>
            <a:ext cx="8881982" cy="1158875"/>
          </a:xfrm>
          <a:prstGeom prst="rect">
            <a:avLst/>
          </a:prstGeom>
        </p:spPr>
        <p:txBody>
          <a:bodyPr anchor="t" rtlCol="false" tIns="0" lIns="0" bIns="0" rIns="0">
            <a:spAutoFit/>
          </a:bodyPr>
          <a:lstStyle/>
          <a:p>
            <a:pPr algn="l">
              <a:lnSpc>
                <a:spcPts val="8800"/>
              </a:lnSpc>
            </a:pPr>
            <a:r>
              <a:rPr lang="en-US" sz="8000" b="true">
                <a:solidFill>
                  <a:srgbClr val="5D4429"/>
                </a:solidFill>
                <a:latin typeface="Public Sans Bold"/>
                <a:ea typeface="Public Sans Bold"/>
                <a:cs typeface="Public Sans Bold"/>
                <a:sym typeface="Public Sans Bold"/>
              </a:rPr>
              <a:t>In Plots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1667024" y="-2132409"/>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669166" y="5143500"/>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4429">
                <a:alpha val="4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2197222">
            <a:off x="-5134421" y="5801682"/>
            <a:ext cx="6930510" cy="201539"/>
            <a:chOff x="0" y="0"/>
            <a:chExt cx="812800" cy="23636"/>
          </a:xfrm>
        </p:grpSpPr>
        <p:sp>
          <p:nvSpPr>
            <p:cNvPr name="Freeform 9" id="9"/>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0" id="10"/>
          <p:cNvGrpSpPr/>
          <p:nvPr/>
        </p:nvGrpSpPr>
        <p:grpSpPr>
          <a:xfrm rot="2197222">
            <a:off x="15664980" y="2047169"/>
            <a:ext cx="6930510" cy="201539"/>
            <a:chOff x="0" y="0"/>
            <a:chExt cx="812800" cy="23636"/>
          </a:xfrm>
        </p:grpSpPr>
        <p:sp>
          <p:nvSpPr>
            <p:cNvPr name="Freeform 11" id="11"/>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2" id="12"/>
          <p:cNvGrpSpPr/>
          <p:nvPr/>
        </p:nvGrpSpPr>
        <p:grpSpPr>
          <a:xfrm rot="-2512103">
            <a:off x="-3011985" y="10567468"/>
            <a:ext cx="6930510" cy="234964"/>
            <a:chOff x="0" y="0"/>
            <a:chExt cx="812800" cy="27556"/>
          </a:xfrm>
        </p:grpSpPr>
        <p:sp>
          <p:nvSpPr>
            <p:cNvPr name="Freeform 13" id="13"/>
            <p:cNvSpPr/>
            <p:nvPr/>
          </p:nvSpPr>
          <p:spPr>
            <a:xfrm flipH="false" flipV="false" rot="0">
              <a:off x="0" y="0"/>
              <a:ext cx="812800" cy="27556"/>
            </a:xfrm>
            <a:custGeom>
              <a:avLst/>
              <a:gdLst/>
              <a:ahLst/>
              <a:cxnLst/>
              <a:rect r="r" b="b" t="t" l="l"/>
              <a:pathLst>
                <a:path h="27556" w="812800">
                  <a:moveTo>
                    <a:pt x="13778" y="0"/>
                  </a:moveTo>
                  <a:lnTo>
                    <a:pt x="799022" y="0"/>
                  </a:lnTo>
                  <a:cubicBezTo>
                    <a:pt x="802676" y="0"/>
                    <a:pt x="806181" y="1452"/>
                    <a:pt x="808764" y="4036"/>
                  </a:cubicBezTo>
                  <a:cubicBezTo>
                    <a:pt x="811348" y="6619"/>
                    <a:pt x="812800" y="10124"/>
                    <a:pt x="812800" y="13778"/>
                  </a:cubicBezTo>
                  <a:lnTo>
                    <a:pt x="812800" y="13778"/>
                  </a:lnTo>
                  <a:cubicBezTo>
                    <a:pt x="812800" y="17432"/>
                    <a:pt x="811348" y="20937"/>
                    <a:pt x="808764" y="23521"/>
                  </a:cubicBezTo>
                  <a:cubicBezTo>
                    <a:pt x="806181" y="26105"/>
                    <a:pt x="802676" y="27556"/>
                    <a:pt x="799022" y="27556"/>
                  </a:cubicBezTo>
                  <a:lnTo>
                    <a:pt x="13778" y="27556"/>
                  </a:lnTo>
                  <a:cubicBezTo>
                    <a:pt x="10124" y="27556"/>
                    <a:pt x="6619" y="26105"/>
                    <a:pt x="4036" y="23521"/>
                  </a:cubicBezTo>
                  <a:cubicBezTo>
                    <a:pt x="1452" y="20937"/>
                    <a:pt x="0" y="17432"/>
                    <a:pt x="0" y="13778"/>
                  </a:cubicBezTo>
                  <a:lnTo>
                    <a:pt x="0" y="13778"/>
                  </a:lnTo>
                  <a:cubicBezTo>
                    <a:pt x="0" y="10124"/>
                    <a:pt x="1452" y="6619"/>
                    <a:pt x="4036" y="4036"/>
                  </a:cubicBezTo>
                  <a:cubicBezTo>
                    <a:pt x="6619" y="1452"/>
                    <a:pt x="10124" y="0"/>
                    <a:pt x="13778" y="0"/>
                  </a:cubicBezTo>
                  <a:close/>
                </a:path>
              </a:pathLst>
            </a:custGeom>
            <a:solidFill>
              <a:srgbClr val="C85103">
                <a:alpha val="49804"/>
              </a:srgbClr>
            </a:solidFill>
            <a:ln w="12700">
              <a:solidFill>
                <a:srgbClr val="000000"/>
              </a:solidFill>
            </a:ln>
          </p:spPr>
        </p:sp>
      </p:grpSp>
      <p:grpSp>
        <p:nvGrpSpPr>
          <p:cNvPr name="Group 14" id="14"/>
          <p:cNvGrpSpPr/>
          <p:nvPr/>
        </p:nvGrpSpPr>
        <p:grpSpPr>
          <a:xfrm rot="-8677263">
            <a:off x="16708964" y="6911151"/>
            <a:ext cx="3158071" cy="1238601"/>
            <a:chOff x="0" y="0"/>
            <a:chExt cx="812800" cy="318782"/>
          </a:xfrm>
        </p:grpSpPr>
        <p:sp>
          <p:nvSpPr>
            <p:cNvPr name="Freeform 15" id="15"/>
            <p:cNvSpPr/>
            <p:nvPr/>
          </p:nvSpPr>
          <p:spPr>
            <a:xfrm flipH="false" flipV="false" rot="0">
              <a:off x="0" y="0"/>
              <a:ext cx="812800" cy="318782"/>
            </a:xfrm>
            <a:custGeom>
              <a:avLst/>
              <a:gdLst/>
              <a:ahLst/>
              <a:cxnLst/>
              <a:rect r="r" b="b" t="t" l="l"/>
              <a:pathLst>
                <a:path h="318782" w="812800">
                  <a:moveTo>
                    <a:pt x="159391" y="0"/>
                  </a:moveTo>
                  <a:lnTo>
                    <a:pt x="653409" y="0"/>
                  </a:lnTo>
                  <a:cubicBezTo>
                    <a:pt x="695682" y="0"/>
                    <a:pt x="736224" y="16793"/>
                    <a:pt x="766116" y="46684"/>
                  </a:cubicBezTo>
                  <a:cubicBezTo>
                    <a:pt x="796007" y="76576"/>
                    <a:pt x="812800" y="117118"/>
                    <a:pt x="812800" y="159391"/>
                  </a:cubicBezTo>
                  <a:lnTo>
                    <a:pt x="812800" y="159391"/>
                  </a:lnTo>
                  <a:cubicBezTo>
                    <a:pt x="812800" y="201664"/>
                    <a:pt x="796007" y="242206"/>
                    <a:pt x="766116" y="272097"/>
                  </a:cubicBezTo>
                  <a:cubicBezTo>
                    <a:pt x="736224" y="301989"/>
                    <a:pt x="695682" y="318782"/>
                    <a:pt x="653409" y="318782"/>
                  </a:cubicBezTo>
                  <a:lnTo>
                    <a:pt x="159391" y="318782"/>
                  </a:lnTo>
                  <a:cubicBezTo>
                    <a:pt x="117118" y="318782"/>
                    <a:pt x="76576" y="301989"/>
                    <a:pt x="46684" y="272097"/>
                  </a:cubicBezTo>
                  <a:cubicBezTo>
                    <a:pt x="16793" y="242206"/>
                    <a:pt x="0" y="201664"/>
                    <a:pt x="0" y="159391"/>
                  </a:cubicBezTo>
                  <a:lnTo>
                    <a:pt x="0" y="159391"/>
                  </a:lnTo>
                  <a:cubicBezTo>
                    <a:pt x="0" y="117118"/>
                    <a:pt x="16793" y="76576"/>
                    <a:pt x="46684" y="46684"/>
                  </a:cubicBezTo>
                  <a:cubicBezTo>
                    <a:pt x="76576" y="16793"/>
                    <a:pt x="117118" y="0"/>
                    <a:pt x="159391" y="0"/>
                  </a:cubicBezTo>
                  <a:close/>
                </a:path>
              </a:pathLst>
            </a:custGeom>
            <a:solidFill>
              <a:srgbClr val="C85103"/>
            </a:solidFill>
            <a:ln w="12700">
              <a:solidFill>
                <a:srgbClr val="000000"/>
              </a:solidFill>
            </a:ln>
          </p:spPr>
        </p:sp>
      </p:grpSp>
      <p:grpSp>
        <p:nvGrpSpPr>
          <p:cNvPr name="Group 16" id="16"/>
          <p:cNvGrpSpPr/>
          <p:nvPr/>
        </p:nvGrpSpPr>
        <p:grpSpPr>
          <a:xfrm rot="2197222">
            <a:off x="4274212" y="11305469"/>
            <a:ext cx="6930510" cy="201539"/>
            <a:chOff x="0" y="0"/>
            <a:chExt cx="812800" cy="23636"/>
          </a:xfrm>
        </p:grpSpPr>
        <p:sp>
          <p:nvSpPr>
            <p:cNvPr name="Freeform 17" id="17"/>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sp>
        <p:nvSpPr>
          <p:cNvPr name="Freeform 18" id="18"/>
          <p:cNvSpPr/>
          <p:nvPr/>
        </p:nvSpPr>
        <p:spPr>
          <a:xfrm flipH="false" flipV="false" rot="0">
            <a:off x="9144000" y="4819101"/>
            <a:ext cx="7348796" cy="5422701"/>
          </a:xfrm>
          <a:custGeom>
            <a:avLst/>
            <a:gdLst/>
            <a:ahLst/>
            <a:cxnLst/>
            <a:rect r="r" b="b" t="t" l="l"/>
            <a:pathLst>
              <a:path h="5422701" w="7348796">
                <a:moveTo>
                  <a:pt x="0" y="0"/>
                </a:moveTo>
                <a:lnTo>
                  <a:pt x="7348796" y="0"/>
                </a:lnTo>
                <a:lnTo>
                  <a:pt x="7348796" y="5422701"/>
                </a:lnTo>
                <a:lnTo>
                  <a:pt x="0" y="5422701"/>
                </a:lnTo>
                <a:lnTo>
                  <a:pt x="0" y="0"/>
                </a:lnTo>
                <a:close/>
              </a:path>
            </a:pathLst>
          </a:custGeom>
          <a:blipFill>
            <a:blip r:embed="rId2"/>
            <a:stretch>
              <a:fillRect l="0" t="0" r="0" b="0"/>
            </a:stretch>
          </a:blipFill>
        </p:spPr>
      </p:sp>
      <p:sp>
        <p:nvSpPr>
          <p:cNvPr name="TextBox 19" id="19"/>
          <p:cNvSpPr txBox="true"/>
          <p:nvPr/>
        </p:nvSpPr>
        <p:spPr>
          <a:xfrm rot="0">
            <a:off x="212290" y="1255983"/>
            <a:ext cx="7527177" cy="2457450"/>
          </a:xfrm>
          <a:prstGeom prst="rect">
            <a:avLst/>
          </a:prstGeom>
        </p:spPr>
        <p:txBody>
          <a:bodyPr anchor="t" rtlCol="false" tIns="0" lIns="0" bIns="0" rIns="0">
            <a:spAutoFit/>
          </a:bodyPr>
          <a:lstStyle/>
          <a:p>
            <a:pPr algn="l">
              <a:lnSpc>
                <a:spcPts val="9600"/>
              </a:lnSpc>
            </a:pPr>
            <a:r>
              <a:rPr lang="en-US" sz="8000" b="true">
                <a:solidFill>
                  <a:srgbClr val="FFFFFF"/>
                </a:solidFill>
                <a:latin typeface="Public Sans Bold"/>
                <a:ea typeface="Public Sans Bold"/>
                <a:cs typeface="Public Sans Bold"/>
                <a:sym typeface="Public Sans Bold"/>
              </a:rPr>
              <a:t>Predicting Best Machine </a:t>
            </a:r>
          </a:p>
        </p:txBody>
      </p:sp>
      <p:sp>
        <p:nvSpPr>
          <p:cNvPr name="TextBox 20" id="20"/>
          <p:cNvSpPr txBox="true"/>
          <p:nvPr/>
        </p:nvSpPr>
        <p:spPr>
          <a:xfrm rot="0">
            <a:off x="9144000" y="1246458"/>
            <a:ext cx="8389769" cy="3086314"/>
          </a:xfrm>
          <a:prstGeom prst="rect">
            <a:avLst/>
          </a:prstGeom>
        </p:spPr>
        <p:txBody>
          <a:bodyPr anchor="t" rtlCol="false" tIns="0" lIns="0" bIns="0" rIns="0">
            <a:spAutoFit/>
          </a:bodyPr>
          <a:lstStyle/>
          <a:p>
            <a:pPr algn="just">
              <a:lnSpc>
                <a:spcPts val="2714"/>
              </a:lnSpc>
              <a:spcBef>
                <a:spcPct val="0"/>
              </a:spcBef>
            </a:pPr>
            <a:r>
              <a:rPr lang="en-US" sz="2261">
                <a:solidFill>
                  <a:srgbClr val="000000"/>
                </a:solidFill>
                <a:latin typeface="Telegraf"/>
                <a:ea typeface="Telegraf"/>
                <a:cs typeface="Telegraf"/>
                <a:sym typeface="Telegraf"/>
              </a:rPr>
              <a:t>The code predicts class labels for a dataset and compares them with the actual labels. It first uses the model to get predictions based on the feature set X. Then, it creates a DataFrame called comparison_df that includes the machine names, actual class labels, and predicted class labels. The code groups the data by machine name to calculate accuracy and finds the best-performing machine with the highest accuracy. Finally, it prints the comparison results and shows a bar plot to visualize how well each machine performed.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207497">
            <a:off x="9461756" y="5278641"/>
            <a:ext cx="11995923" cy="4124701"/>
            <a:chOff x="0" y="0"/>
            <a:chExt cx="7387117" cy="2540000"/>
          </a:xfrm>
        </p:grpSpPr>
        <p:sp>
          <p:nvSpPr>
            <p:cNvPr name="Freeform 3" id="3"/>
            <p:cNvSpPr/>
            <p:nvPr/>
          </p:nvSpPr>
          <p:spPr>
            <a:xfrm flipH="false" flipV="false" rot="0">
              <a:off x="0" y="0"/>
              <a:ext cx="7387117" cy="2540000"/>
            </a:xfrm>
            <a:custGeom>
              <a:avLst/>
              <a:gdLst/>
              <a:ahLst/>
              <a:cxnLst/>
              <a:rect r="r" b="b" t="t" l="l"/>
              <a:pathLst>
                <a:path h="2540000" w="7387117">
                  <a:moveTo>
                    <a:pt x="0" y="1270000"/>
                  </a:moveTo>
                  <a:cubicBezTo>
                    <a:pt x="0" y="568960"/>
                    <a:pt x="661886" y="0"/>
                    <a:pt x="1477423" y="0"/>
                  </a:cubicBezTo>
                  <a:lnTo>
                    <a:pt x="5909694" y="0"/>
                  </a:lnTo>
                  <a:cubicBezTo>
                    <a:pt x="6725231" y="0"/>
                    <a:pt x="7387117" y="568960"/>
                    <a:pt x="7387117" y="1270000"/>
                  </a:cubicBezTo>
                  <a:cubicBezTo>
                    <a:pt x="7387117" y="1971040"/>
                    <a:pt x="6725231" y="2540000"/>
                    <a:pt x="5909694" y="2540000"/>
                  </a:cubicBezTo>
                  <a:lnTo>
                    <a:pt x="1477423" y="2540000"/>
                  </a:lnTo>
                  <a:cubicBezTo>
                    <a:pt x="661886" y="2540000"/>
                    <a:pt x="0" y="1971040"/>
                    <a:pt x="0" y="1270000"/>
                  </a:cubicBezTo>
                  <a:close/>
                </a:path>
              </a:pathLst>
            </a:custGeom>
            <a:blipFill>
              <a:blip r:embed="rId2"/>
              <a:stretch>
                <a:fillRect l="0" t="-47064" r="0" b="-47064"/>
              </a:stretch>
            </a:blipFill>
          </p:spPr>
        </p:sp>
      </p:grpSp>
      <p:grpSp>
        <p:nvGrpSpPr>
          <p:cNvPr name="Group 4" id="4"/>
          <p:cNvGrpSpPr/>
          <p:nvPr/>
        </p:nvGrpSpPr>
        <p:grpSpPr>
          <a:xfrm rot="0">
            <a:off x="8885861" y="-347521"/>
            <a:ext cx="4244872" cy="424487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7" id="7"/>
          <p:cNvGrpSpPr/>
          <p:nvPr/>
        </p:nvGrpSpPr>
        <p:grpSpPr>
          <a:xfrm rot="-2226100">
            <a:off x="9563508" y="-287435"/>
            <a:ext cx="10311751" cy="4124701"/>
            <a:chOff x="0" y="0"/>
            <a:chExt cx="6350000" cy="2540000"/>
          </a:xfrm>
        </p:grpSpPr>
        <p:sp>
          <p:nvSpPr>
            <p:cNvPr name="Freeform 8" id="8"/>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l="0" t="-20312" r="0" b="-20312"/>
              </a:stretch>
            </a:blipFill>
          </p:spPr>
        </p:sp>
      </p:grpSp>
      <p:grpSp>
        <p:nvGrpSpPr>
          <p:cNvPr name="Group 9" id="9"/>
          <p:cNvGrpSpPr/>
          <p:nvPr/>
        </p:nvGrpSpPr>
        <p:grpSpPr>
          <a:xfrm rot="-2159656">
            <a:off x="12742812" y="4171572"/>
            <a:ext cx="4886453" cy="1916475"/>
            <a:chOff x="0" y="0"/>
            <a:chExt cx="812800" cy="318782"/>
          </a:xfrm>
        </p:grpSpPr>
        <p:sp>
          <p:nvSpPr>
            <p:cNvPr name="Freeform 10" id="10"/>
            <p:cNvSpPr/>
            <p:nvPr/>
          </p:nvSpPr>
          <p:spPr>
            <a:xfrm flipH="false" flipV="false" rot="0">
              <a:off x="0" y="0"/>
              <a:ext cx="812800" cy="318782"/>
            </a:xfrm>
            <a:custGeom>
              <a:avLst/>
              <a:gdLst/>
              <a:ahLst/>
              <a:cxnLst/>
              <a:rect r="r" b="b" t="t" l="l"/>
              <a:pathLst>
                <a:path h="318782" w="812800">
                  <a:moveTo>
                    <a:pt x="158436" y="0"/>
                  </a:moveTo>
                  <a:lnTo>
                    <a:pt x="654364" y="0"/>
                  </a:lnTo>
                  <a:cubicBezTo>
                    <a:pt x="696384" y="0"/>
                    <a:pt x="736682" y="16692"/>
                    <a:pt x="766395" y="46405"/>
                  </a:cubicBezTo>
                  <a:cubicBezTo>
                    <a:pt x="796108" y="76118"/>
                    <a:pt x="812800" y="116416"/>
                    <a:pt x="812800" y="158436"/>
                  </a:cubicBezTo>
                  <a:lnTo>
                    <a:pt x="812800" y="160345"/>
                  </a:lnTo>
                  <a:cubicBezTo>
                    <a:pt x="812800" y="202365"/>
                    <a:pt x="796108" y="242664"/>
                    <a:pt x="766395" y="272377"/>
                  </a:cubicBezTo>
                  <a:cubicBezTo>
                    <a:pt x="736682" y="302089"/>
                    <a:pt x="696384" y="318782"/>
                    <a:pt x="654364" y="318782"/>
                  </a:cubicBezTo>
                  <a:lnTo>
                    <a:pt x="158436" y="318782"/>
                  </a:lnTo>
                  <a:cubicBezTo>
                    <a:pt x="116416" y="318782"/>
                    <a:pt x="76118" y="302089"/>
                    <a:pt x="46405" y="272377"/>
                  </a:cubicBezTo>
                  <a:cubicBezTo>
                    <a:pt x="16692" y="242664"/>
                    <a:pt x="0" y="202365"/>
                    <a:pt x="0" y="160345"/>
                  </a:cubicBezTo>
                  <a:lnTo>
                    <a:pt x="0" y="158436"/>
                  </a:lnTo>
                  <a:cubicBezTo>
                    <a:pt x="0" y="116416"/>
                    <a:pt x="16692" y="76118"/>
                    <a:pt x="46405" y="46405"/>
                  </a:cubicBezTo>
                  <a:cubicBezTo>
                    <a:pt x="76118" y="16692"/>
                    <a:pt x="116416" y="0"/>
                    <a:pt x="158436" y="0"/>
                  </a:cubicBezTo>
                  <a:close/>
                </a:path>
              </a:pathLst>
            </a:custGeom>
            <a:solidFill>
              <a:srgbClr val="C85103"/>
            </a:solidFill>
            <a:ln w="12700">
              <a:solidFill>
                <a:srgbClr val="000000"/>
              </a:solidFill>
            </a:ln>
          </p:spPr>
        </p:sp>
      </p:grpSp>
      <p:grpSp>
        <p:nvGrpSpPr>
          <p:cNvPr name="Group 11" id="11"/>
          <p:cNvGrpSpPr/>
          <p:nvPr/>
        </p:nvGrpSpPr>
        <p:grpSpPr>
          <a:xfrm rot="-2159656">
            <a:off x="16499330" y="7226022"/>
            <a:ext cx="3158071" cy="1238601"/>
            <a:chOff x="0" y="0"/>
            <a:chExt cx="812800" cy="318782"/>
          </a:xfrm>
        </p:grpSpPr>
        <p:sp>
          <p:nvSpPr>
            <p:cNvPr name="Freeform 12" id="12"/>
            <p:cNvSpPr/>
            <p:nvPr/>
          </p:nvSpPr>
          <p:spPr>
            <a:xfrm flipH="false" flipV="false" rot="0">
              <a:off x="0" y="0"/>
              <a:ext cx="812800" cy="318782"/>
            </a:xfrm>
            <a:custGeom>
              <a:avLst/>
              <a:gdLst/>
              <a:ahLst/>
              <a:cxnLst/>
              <a:rect r="r" b="b" t="t" l="l"/>
              <a:pathLst>
                <a:path h="318782" w="812800">
                  <a:moveTo>
                    <a:pt x="159391" y="0"/>
                  </a:moveTo>
                  <a:lnTo>
                    <a:pt x="653409" y="0"/>
                  </a:lnTo>
                  <a:cubicBezTo>
                    <a:pt x="695682" y="0"/>
                    <a:pt x="736224" y="16793"/>
                    <a:pt x="766116" y="46684"/>
                  </a:cubicBezTo>
                  <a:cubicBezTo>
                    <a:pt x="796007" y="76576"/>
                    <a:pt x="812800" y="117118"/>
                    <a:pt x="812800" y="159391"/>
                  </a:cubicBezTo>
                  <a:lnTo>
                    <a:pt x="812800" y="159391"/>
                  </a:lnTo>
                  <a:cubicBezTo>
                    <a:pt x="812800" y="201664"/>
                    <a:pt x="796007" y="242206"/>
                    <a:pt x="766116" y="272097"/>
                  </a:cubicBezTo>
                  <a:cubicBezTo>
                    <a:pt x="736224" y="301989"/>
                    <a:pt x="695682" y="318782"/>
                    <a:pt x="653409" y="318782"/>
                  </a:cubicBezTo>
                  <a:lnTo>
                    <a:pt x="159391" y="318782"/>
                  </a:lnTo>
                  <a:cubicBezTo>
                    <a:pt x="117118" y="318782"/>
                    <a:pt x="76576" y="301989"/>
                    <a:pt x="46684" y="272097"/>
                  </a:cubicBezTo>
                  <a:cubicBezTo>
                    <a:pt x="16793" y="242206"/>
                    <a:pt x="0" y="201664"/>
                    <a:pt x="0" y="159391"/>
                  </a:cubicBezTo>
                  <a:lnTo>
                    <a:pt x="0" y="159391"/>
                  </a:lnTo>
                  <a:cubicBezTo>
                    <a:pt x="0" y="117118"/>
                    <a:pt x="16793" y="76576"/>
                    <a:pt x="46684" y="46684"/>
                  </a:cubicBezTo>
                  <a:cubicBezTo>
                    <a:pt x="76576" y="16793"/>
                    <a:pt x="117118" y="0"/>
                    <a:pt x="159391" y="0"/>
                  </a:cubicBezTo>
                  <a:close/>
                </a:path>
              </a:pathLst>
            </a:custGeom>
            <a:solidFill>
              <a:srgbClr val="C85103"/>
            </a:solidFill>
            <a:ln w="12700">
              <a:solidFill>
                <a:srgbClr val="000000"/>
              </a:solidFill>
            </a:ln>
          </p:spPr>
        </p:sp>
      </p:grpSp>
      <p:grpSp>
        <p:nvGrpSpPr>
          <p:cNvPr name="Group 13" id="13"/>
          <p:cNvGrpSpPr/>
          <p:nvPr/>
        </p:nvGrpSpPr>
        <p:grpSpPr>
          <a:xfrm rot="0">
            <a:off x="16436841" y="9642443"/>
            <a:ext cx="1289114" cy="128911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6" id="16"/>
          <p:cNvGrpSpPr/>
          <p:nvPr/>
        </p:nvGrpSpPr>
        <p:grpSpPr>
          <a:xfrm rot="-2159656">
            <a:off x="3567172" y="10830788"/>
            <a:ext cx="6930510" cy="201539"/>
            <a:chOff x="0" y="0"/>
            <a:chExt cx="812800" cy="23636"/>
          </a:xfrm>
        </p:grpSpPr>
        <p:sp>
          <p:nvSpPr>
            <p:cNvPr name="Freeform 17" id="17"/>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8" id="18"/>
          <p:cNvGrpSpPr/>
          <p:nvPr/>
        </p:nvGrpSpPr>
        <p:grpSpPr>
          <a:xfrm rot="-2159656">
            <a:off x="9292925" y="487959"/>
            <a:ext cx="6930510" cy="201539"/>
            <a:chOff x="0" y="0"/>
            <a:chExt cx="812800" cy="23636"/>
          </a:xfrm>
        </p:grpSpPr>
        <p:sp>
          <p:nvSpPr>
            <p:cNvPr name="Freeform 19" id="19"/>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20" id="20"/>
          <p:cNvGrpSpPr/>
          <p:nvPr/>
        </p:nvGrpSpPr>
        <p:grpSpPr>
          <a:xfrm rot="-2159656">
            <a:off x="-1908254" y="8150758"/>
            <a:ext cx="3158071" cy="1238601"/>
            <a:chOff x="0" y="0"/>
            <a:chExt cx="812800" cy="318782"/>
          </a:xfrm>
        </p:grpSpPr>
        <p:sp>
          <p:nvSpPr>
            <p:cNvPr name="Freeform 21" id="21"/>
            <p:cNvSpPr/>
            <p:nvPr/>
          </p:nvSpPr>
          <p:spPr>
            <a:xfrm flipH="false" flipV="false" rot="0">
              <a:off x="0" y="0"/>
              <a:ext cx="812800" cy="318782"/>
            </a:xfrm>
            <a:custGeom>
              <a:avLst/>
              <a:gdLst/>
              <a:ahLst/>
              <a:cxnLst/>
              <a:rect r="r" b="b" t="t" l="l"/>
              <a:pathLst>
                <a:path h="318782" w="812800">
                  <a:moveTo>
                    <a:pt x="159391" y="0"/>
                  </a:moveTo>
                  <a:lnTo>
                    <a:pt x="653409" y="0"/>
                  </a:lnTo>
                  <a:cubicBezTo>
                    <a:pt x="695682" y="0"/>
                    <a:pt x="736224" y="16793"/>
                    <a:pt x="766116" y="46684"/>
                  </a:cubicBezTo>
                  <a:cubicBezTo>
                    <a:pt x="796007" y="76576"/>
                    <a:pt x="812800" y="117118"/>
                    <a:pt x="812800" y="159391"/>
                  </a:cubicBezTo>
                  <a:lnTo>
                    <a:pt x="812800" y="159391"/>
                  </a:lnTo>
                  <a:cubicBezTo>
                    <a:pt x="812800" y="201664"/>
                    <a:pt x="796007" y="242206"/>
                    <a:pt x="766116" y="272097"/>
                  </a:cubicBezTo>
                  <a:cubicBezTo>
                    <a:pt x="736224" y="301989"/>
                    <a:pt x="695682" y="318782"/>
                    <a:pt x="653409" y="318782"/>
                  </a:cubicBezTo>
                  <a:lnTo>
                    <a:pt x="159391" y="318782"/>
                  </a:lnTo>
                  <a:cubicBezTo>
                    <a:pt x="117118" y="318782"/>
                    <a:pt x="76576" y="301989"/>
                    <a:pt x="46684" y="272097"/>
                  </a:cubicBezTo>
                  <a:cubicBezTo>
                    <a:pt x="16793" y="242206"/>
                    <a:pt x="0" y="201664"/>
                    <a:pt x="0" y="159391"/>
                  </a:cubicBezTo>
                  <a:lnTo>
                    <a:pt x="0" y="159391"/>
                  </a:lnTo>
                  <a:cubicBezTo>
                    <a:pt x="0" y="117118"/>
                    <a:pt x="16793" y="76576"/>
                    <a:pt x="46684" y="46684"/>
                  </a:cubicBezTo>
                  <a:cubicBezTo>
                    <a:pt x="76576" y="16793"/>
                    <a:pt x="117118" y="0"/>
                    <a:pt x="159391" y="0"/>
                  </a:cubicBezTo>
                  <a:close/>
                </a:path>
              </a:pathLst>
            </a:custGeom>
            <a:solidFill>
              <a:srgbClr val="A88768"/>
            </a:solidFill>
            <a:ln w="12700">
              <a:solidFill>
                <a:srgbClr val="000000"/>
              </a:solidFill>
            </a:ln>
          </p:spPr>
        </p:sp>
      </p:grpSp>
      <p:sp>
        <p:nvSpPr>
          <p:cNvPr name="TextBox 22" id="22"/>
          <p:cNvSpPr txBox="true"/>
          <p:nvPr/>
        </p:nvSpPr>
        <p:spPr>
          <a:xfrm rot="0">
            <a:off x="1682495" y="569678"/>
            <a:ext cx="6588111" cy="1238250"/>
          </a:xfrm>
          <a:prstGeom prst="rect">
            <a:avLst/>
          </a:prstGeom>
        </p:spPr>
        <p:txBody>
          <a:bodyPr anchor="t" rtlCol="false" tIns="0" lIns="0" bIns="0" rIns="0">
            <a:spAutoFit/>
          </a:bodyPr>
          <a:lstStyle/>
          <a:p>
            <a:pPr algn="l">
              <a:lnSpc>
                <a:spcPts val="9600"/>
              </a:lnSpc>
            </a:pPr>
            <a:r>
              <a:rPr lang="en-US" b="true" sz="8000">
                <a:solidFill>
                  <a:srgbClr val="473829"/>
                </a:solidFill>
                <a:latin typeface="Public Sans Bold"/>
                <a:ea typeface="Public Sans Bold"/>
                <a:cs typeface="Public Sans Bold"/>
                <a:sym typeface="Public Sans Bold"/>
              </a:rPr>
              <a:t>Conclusion</a:t>
            </a:r>
          </a:p>
        </p:txBody>
      </p:sp>
      <p:sp>
        <p:nvSpPr>
          <p:cNvPr name="TextBox 23" id="23"/>
          <p:cNvSpPr txBox="true"/>
          <p:nvPr/>
        </p:nvSpPr>
        <p:spPr>
          <a:xfrm rot="0">
            <a:off x="1668330" y="2021004"/>
            <a:ext cx="6398381" cy="7823835"/>
          </a:xfrm>
          <a:prstGeom prst="rect">
            <a:avLst/>
          </a:prstGeom>
        </p:spPr>
        <p:txBody>
          <a:bodyPr anchor="t" rtlCol="false" tIns="0" lIns="0" bIns="0" rIns="0">
            <a:spAutoFit/>
          </a:bodyPr>
          <a:lstStyle/>
          <a:p>
            <a:pPr algn="just">
              <a:lnSpc>
                <a:spcPts val="2940"/>
              </a:lnSpc>
            </a:pPr>
            <a:r>
              <a:rPr lang="en-US" sz="2100">
                <a:solidFill>
                  <a:srgbClr val="000000"/>
                </a:solidFill>
                <a:latin typeface="Telegraf"/>
                <a:ea typeface="Telegraf"/>
                <a:cs typeface="Telegraf"/>
                <a:sym typeface="Telegraf"/>
              </a:rPr>
              <a:t>In conclusion, the implementation of the model demonstrated impressive performance in classifying TRS classes, achieving high accuracy rates during training and validation. The use of LIME provided valuable insights into the decision-making process of the model, allowing us to understand how different features contributed to the predictions.</a:t>
            </a:r>
          </a:p>
          <a:p>
            <a:pPr algn="just">
              <a:lnSpc>
                <a:spcPts val="2940"/>
              </a:lnSpc>
            </a:pPr>
            <a:r>
              <a:rPr lang="en-US" sz="2100">
                <a:solidFill>
                  <a:srgbClr val="000000"/>
                </a:solidFill>
                <a:latin typeface="Telegraf"/>
                <a:ea typeface="Telegraf"/>
                <a:cs typeface="Telegraf"/>
                <a:sym typeface="Telegraf"/>
              </a:rPr>
              <a:t>Utilizing Kaggle's GPU resources significantly improved the training time, enabling efficient handling of larger datasets and more complex models. This accessibility to computational power facilitates faster experimentation and iteration, making it an excellent choice for data science projects.</a:t>
            </a:r>
          </a:p>
          <a:p>
            <a:pPr algn="just">
              <a:lnSpc>
                <a:spcPts val="2940"/>
              </a:lnSpc>
            </a:pPr>
            <a:r>
              <a:rPr lang="en-US" sz="2100">
                <a:solidFill>
                  <a:srgbClr val="000000"/>
                </a:solidFill>
                <a:latin typeface="Telegraf"/>
                <a:ea typeface="Telegraf"/>
                <a:cs typeface="Telegraf"/>
                <a:sym typeface="Telegraf"/>
              </a:rPr>
              <a:t>For a comprehensive overview of the functionality and methodologies employed, the full details are available in the provided code. Please feel free to reach out with any questions or for further clarifications.</a:t>
            </a:r>
          </a:p>
          <a:p>
            <a:pPr algn="just">
              <a:lnSpc>
                <a:spcPts val="2940"/>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31094" y="1281023"/>
            <a:ext cx="5243132" cy="524313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2226100">
            <a:off x="11650266" y="3721396"/>
            <a:ext cx="10311751" cy="4124701"/>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l="0" t="-74999" r="0" b="-74999"/>
              </a:stretch>
            </a:blipFill>
          </p:spPr>
        </p:sp>
      </p:grpSp>
      <p:grpSp>
        <p:nvGrpSpPr>
          <p:cNvPr name="Group 7" id="7"/>
          <p:cNvGrpSpPr/>
          <p:nvPr/>
        </p:nvGrpSpPr>
        <p:grpSpPr>
          <a:xfrm rot="0">
            <a:off x="10847890" y="9258300"/>
            <a:ext cx="1721998" cy="172199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0" id="10"/>
          <p:cNvGrpSpPr/>
          <p:nvPr/>
        </p:nvGrpSpPr>
        <p:grpSpPr>
          <a:xfrm rot="-2159656">
            <a:off x="10847536" y="893175"/>
            <a:ext cx="6930510" cy="201539"/>
            <a:chOff x="0" y="0"/>
            <a:chExt cx="812800" cy="23636"/>
          </a:xfrm>
        </p:grpSpPr>
        <p:sp>
          <p:nvSpPr>
            <p:cNvPr name="Freeform 11" id="11"/>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2" id="12"/>
          <p:cNvGrpSpPr/>
          <p:nvPr/>
        </p:nvGrpSpPr>
        <p:grpSpPr>
          <a:xfrm rot="-2159656">
            <a:off x="15834237" y="7062866"/>
            <a:ext cx="6930510" cy="201539"/>
            <a:chOff x="0" y="0"/>
            <a:chExt cx="812800" cy="23636"/>
          </a:xfrm>
        </p:grpSpPr>
        <p:sp>
          <p:nvSpPr>
            <p:cNvPr name="Freeform 13" id="13"/>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4" id="14"/>
          <p:cNvGrpSpPr/>
          <p:nvPr/>
        </p:nvGrpSpPr>
        <p:grpSpPr>
          <a:xfrm rot="0">
            <a:off x="16806142" y="993944"/>
            <a:ext cx="2469166" cy="24691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7" id="17"/>
          <p:cNvGrpSpPr/>
          <p:nvPr/>
        </p:nvGrpSpPr>
        <p:grpSpPr>
          <a:xfrm rot="0">
            <a:off x="-750919" y="8553292"/>
            <a:ext cx="3220085" cy="322008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8768"/>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20" id="20"/>
          <p:cNvGrpSpPr/>
          <p:nvPr/>
        </p:nvGrpSpPr>
        <p:grpSpPr>
          <a:xfrm rot="0">
            <a:off x="1701784" y="1145825"/>
            <a:ext cx="889371" cy="88937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23" id="23"/>
          <p:cNvSpPr txBox="true"/>
          <p:nvPr/>
        </p:nvSpPr>
        <p:spPr>
          <a:xfrm rot="0">
            <a:off x="1701784" y="3508830"/>
            <a:ext cx="5720260" cy="1079501"/>
          </a:xfrm>
          <a:prstGeom prst="rect">
            <a:avLst/>
          </a:prstGeom>
        </p:spPr>
        <p:txBody>
          <a:bodyPr anchor="t" rtlCol="false" tIns="0" lIns="0" bIns="0" rIns="0">
            <a:spAutoFit/>
          </a:bodyPr>
          <a:lstStyle/>
          <a:p>
            <a:pPr algn="l">
              <a:lnSpc>
                <a:spcPts val="8000"/>
              </a:lnSpc>
            </a:pPr>
            <a:r>
              <a:rPr lang="en-US" sz="8000" b="true">
                <a:solidFill>
                  <a:srgbClr val="5D4429"/>
                </a:solidFill>
                <a:latin typeface="Public Sans Bold"/>
                <a:ea typeface="Public Sans Bold"/>
                <a:cs typeface="Public Sans Bold"/>
                <a:sym typeface="Public Sans Bold"/>
              </a:rPr>
              <a:t>Thank you,</a:t>
            </a:r>
          </a:p>
        </p:txBody>
      </p:sp>
      <p:grpSp>
        <p:nvGrpSpPr>
          <p:cNvPr name="Group 24" id="24"/>
          <p:cNvGrpSpPr/>
          <p:nvPr/>
        </p:nvGrpSpPr>
        <p:grpSpPr>
          <a:xfrm rot="-2226100">
            <a:off x="11331445" y="3973719"/>
            <a:ext cx="10311751" cy="4124701"/>
            <a:chOff x="0" y="0"/>
            <a:chExt cx="6350000" cy="2540000"/>
          </a:xfrm>
        </p:grpSpPr>
        <p:sp>
          <p:nvSpPr>
            <p:cNvPr name="Freeform 25" id="25"/>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l="0" t="-33437" r="0" b="-33437"/>
              </a:stretch>
            </a:blipFill>
          </p:spPr>
        </p:sp>
      </p:grpSp>
      <p:grpSp>
        <p:nvGrpSpPr>
          <p:cNvPr name="Group 26" id="26"/>
          <p:cNvGrpSpPr/>
          <p:nvPr/>
        </p:nvGrpSpPr>
        <p:grpSpPr>
          <a:xfrm rot="-2207497">
            <a:off x="13375245" y="559335"/>
            <a:ext cx="5997962" cy="2062350"/>
            <a:chOff x="0" y="0"/>
            <a:chExt cx="7387117" cy="2540000"/>
          </a:xfrm>
        </p:grpSpPr>
        <p:sp>
          <p:nvSpPr>
            <p:cNvPr name="Freeform 27" id="27"/>
            <p:cNvSpPr/>
            <p:nvPr/>
          </p:nvSpPr>
          <p:spPr>
            <a:xfrm flipH="false" flipV="false" rot="0">
              <a:off x="0" y="0"/>
              <a:ext cx="7387117" cy="2540000"/>
            </a:xfrm>
            <a:custGeom>
              <a:avLst/>
              <a:gdLst/>
              <a:ahLst/>
              <a:cxnLst/>
              <a:rect r="r" b="b" t="t" l="l"/>
              <a:pathLst>
                <a:path h="2540000" w="7387117">
                  <a:moveTo>
                    <a:pt x="0" y="1270000"/>
                  </a:moveTo>
                  <a:cubicBezTo>
                    <a:pt x="0" y="568960"/>
                    <a:pt x="661886" y="0"/>
                    <a:pt x="1477423" y="0"/>
                  </a:cubicBezTo>
                  <a:lnTo>
                    <a:pt x="5909694" y="0"/>
                  </a:lnTo>
                  <a:cubicBezTo>
                    <a:pt x="6725231" y="0"/>
                    <a:pt x="7387117" y="568960"/>
                    <a:pt x="7387117" y="1270000"/>
                  </a:cubicBezTo>
                  <a:cubicBezTo>
                    <a:pt x="7387117" y="1971040"/>
                    <a:pt x="6725231" y="2540000"/>
                    <a:pt x="5909694" y="2540000"/>
                  </a:cubicBezTo>
                  <a:lnTo>
                    <a:pt x="1477423" y="2540000"/>
                  </a:lnTo>
                  <a:cubicBezTo>
                    <a:pt x="661886" y="2540000"/>
                    <a:pt x="0" y="1971040"/>
                    <a:pt x="0" y="1270000"/>
                  </a:cubicBezTo>
                  <a:close/>
                </a:path>
              </a:pathLst>
            </a:custGeom>
            <a:blipFill>
              <a:blip r:embed="rId4"/>
              <a:stretch>
                <a:fillRect l="0" t="-47064" r="0" b="-47064"/>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207497">
            <a:off x="9461756" y="5278641"/>
            <a:ext cx="11995923" cy="4124701"/>
            <a:chOff x="0" y="0"/>
            <a:chExt cx="7387117" cy="2540000"/>
          </a:xfrm>
        </p:grpSpPr>
        <p:sp>
          <p:nvSpPr>
            <p:cNvPr name="Freeform 3" id="3"/>
            <p:cNvSpPr/>
            <p:nvPr/>
          </p:nvSpPr>
          <p:spPr>
            <a:xfrm flipH="false" flipV="false" rot="0">
              <a:off x="0" y="0"/>
              <a:ext cx="7387117" cy="2540000"/>
            </a:xfrm>
            <a:custGeom>
              <a:avLst/>
              <a:gdLst/>
              <a:ahLst/>
              <a:cxnLst/>
              <a:rect r="r" b="b" t="t" l="l"/>
              <a:pathLst>
                <a:path h="2540000" w="7387117">
                  <a:moveTo>
                    <a:pt x="0" y="1270000"/>
                  </a:moveTo>
                  <a:cubicBezTo>
                    <a:pt x="0" y="568960"/>
                    <a:pt x="661886" y="0"/>
                    <a:pt x="1477423" y="0"/>
                  </a:cubicBezTo>
                  <a:lnTo>
                    <a:pt x="5909694" y="0"/>
                  </a:lnTo>
                  <a:cubicBezTo>
                    <a:pt x="6725231" y="0"/>
                    <a:pt x="7387117" y="568960"/>
                    <a:pt x="7387117" y="1270000"/>
                  </a:cubicBezTo>
                  <a:cubicBezTo>
                    <a:pt x="7387117" y="1971040"/>
                    <a:pt x="6725231" y="2540000"/>
                    <a:pt x="5909694" y="2540000"/>
                  </a:cubicBezTo>
                  <a:lnTo>
                    <a:pt x="1477423" y="2540000"/>
                  </a:lnTo>
                  <a:cubicBezTo>
                    <a:pt x="661886" y="2540000"/>
                    <a:pt x="0" y="1971040"/>
                    <a:pt x="0" y="1270000"/>
                  </a:cubicBezTo>
                  <a:close/>
                </a:path>
              </a:pathLst>
            </a:custGeom>
            <a:blipFill>
              <a:blip r:embed="rId2"/>
              <a:stretch>
                <a:fillRect l="0" t="-47064" r="0" b="-47064"/>
              </a:stretch>
            </a:blipFill>
          </p:spPr>
        </p:sp>
      </p:grpSp>
      <p:grpSp>
        <p:nvGrpSpPr>
          <p:cNvPr name="Group 4" id="4"/>
          <p:cNvGrpSpPr/>
          <p:nvPr/>
        </p:nvGrpSpPr>
        <p:grpSpPr>
          <a:xfrm rot="0">
            <a:off x="8885861" y="-347521"/>
            <a:ext cx="4244872" cy="424487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7" id="7"/>
          <p:cNvGrpSpPr/>
          <p:nvPr/>
        </p:nvGrpSpPr>
        <p:grpSpPr>
          <a:xfrm rot="-2226100">
            <a:off x="9563508" y="-287435"/>
            <a:ext cx="10311751" cy="4124701"/>
            <a:chOff x="0" y="0"/>
            <a:chExt cx="6350000" cy="2540000"/>
          </a:xfrm>
        </p:grpSpPr>
        <p:sp>
          <p:nvSpPr>
            <p:cNvPr name="Freeform 8" id="8"/>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l="0" t="-20312" r="0" b="-20312"/>
              </a:stretch>
            </a:blipFill>
          </p:spPr>
        </p:sp>
      </p:grpSp>
      <p:grpSp>
        <p:nvGrpSpPr>
          <p:cNvPr name="Group 9" id="9"/>
          <p:cNvGrpSpPr/>
          <p:nvPr/>
        </p:nvGrpSpPr>
        <p:grpSpPr>
          <a:xfrm rot="-2159656">
            <a:off x="12742812" y="4171572"/>
            <a:ext cx="4886453" cy="1916475"/>
            <a:chOff x="0" y="0"/>
            <a:chExt cx="812800" cy="318782"/>
          </a:xfrm>
        </p:grpSpPr>
        <p:sp>
          <p:nvSpPr>
            <p:cNvPr name="Freeform 10" id="10"/>
            <p:cNvSpPr/>
            <p:nvPr/>
          </p:nvSpPr>
          <p:spPr>
            <a:xfrm flipH="false" flipV="false" rot="0">
              <a:off x="0" y="0"/>
              <a:ext cx="812800" cy="318782"/>
            </a:xfrm>
            <a:custGeom>
              <a:avLst/>
              <a:gdLst/>
              <a:ahLst/>
              <a:cxnLst/>
              <a:rect r="r" b="b" t="t" l="l"/>
              <a:pathLst>
                <a:path h="318782" w="812800">
                  <a:moveTo>
                    <a:pt x="158436" y="0"/>
                  </a:moveTo>
                  <a:lnTo>
                    <a:pt x="654364" y="0"/>
                  </a:lnTo>
                  <a:cubicBezTo>
                    <a:pt x="696384" y="0"/>
                    <a:pt x="736682" y="16692"/>
                    <a:pt x="766395" y="46405"/>
                  </a:cubicBezTo>
                  <a:cubicBezTo>
                    <a:pt x="796108" y="76118"/>
                    <a:pt x="812800" y="116416"/>
                    <a:pt x="812800" y="158436"/>
                  </a:cubicBezTo>
                  <a:lnTo>
                    <a:pt x="812800" y="160345"/>
                  </a:lnTo>
                  <a:cubicBezTo>
                    <a:pt x="812800" y="202365"/>
                    <a:pt x="796108" y="242664"/>
                    <a:pt x="766395" y="272377"/>
                  </a:cubicBezTo>
                  <a:cubicBezTo>
                    <a:pt x="736682" y="302089"/>
                    <a:pt x="696384" y="318782"/>
                    <a:pt x="654364" y="318782"/>
                  </a:cubicBezTo>
                  <a:lnTo>
                    <a:pt x="158436" y="318782"/>
                  </a:lnTo>
                  <a:cubicBezTo>
                    <a:pt x="116416" y="318782"/>
                    <a:pt x="76118" y="302089"/>
                    <a:pt x="46405" y="272377"/>
                  </a:cubicBezTo>
                  <a:cubicBezTo>
                    <a:pt x="16692" y="242664"/>
                    <a:pt x="0" y="202365"/>
                    <a:pt x="0" y="160345"/>
                  </a:cubicBezTo>
                  <a:lnTo>
                    <a:pt x="0" y="158436"/>
                  </a:lnTo>
                  <a:cubicBezTo>
                    <a:pt x="0" y="116416"/>
                    <a:pt x="16692" y="76118"/>
                    <a:pt x="46405" y="46405"/>
                  </a:cubicBezTo>
                  <a:cubicBezTo>
                    <a:pt x="76118" y="16692"/>
                    <a:pt x="116416" y="0"/>
                    <a:pt x="158436" y="0"/>
                  </a:cubicBezTo>
                  <a:close/>
                </a:path>
              </a:pathLst>
            </a:custGeom>
            <a:solidFill>
              <a:srgbClr val="C85103"/>
            </a:solidFill>
            <a:ln w="12700">
              <a:solidFill>
                <a:srgbClr val="000000"/>
              </a:solidFill>
            </a:ln>
          </p:spPr>
        </p:sp>
      </p:grpSp>
      <p:grpSp>
        <p:nvGrpSpPr>
          <p:cNvPr name="Group 11" id="11"/>
          <p:cNvGrpSpPr/>
          <p:nvPr/>
        </p:nvGrpSpPr>
        <p:grpSpPr>
          <a:xfrm rot="-2159656">
            <a:off x="16499330" y="7226022"/>
            <a:ext cx="3158071" cy="1238601"/>
            <a:chOff x="0" y="0"/>
            <a:chExt cx="812800" cy="318782"/>
          </a:xfrm>
        </p:grpSpPr>
        <p:sp>
          <p:nvSpPr>
            <p:cNvPr name="Freeform 12" id="12"/>
            <p:cNvSpPr/>
            <p:nvPr/>
          </p:nvSpPr>
          <p:spPr>
            <a:xfrm flipH="false" flipV="false" rot="0">
              <a:off x="0" y="0"/>
              <a:ext cx="812800" cy="318782"/>
            </a:xfrm>
            <a:custGeom>
              <a:avLst/>
              <a:gdLst/>
              <a:ahLst/>
              <a:cxnLst/>
              <a:rect r="r" b="b" t="t" l="l"/>
              <a:pathLst>
                <a:path h="318782" w="812800">
                  <a:moveTo>
                    <a:pt x="159391" y="0"/>
                  </a:moveTo>
                  <a:lnTo>
                    <a:pt x="653409" y="0"/>
                  </a:lnTo>
                  <a:cubicBezTo>
                    <a:pt x="695682" y="0"/>
                    <a:pt x="736224" y="16793"/>
                    <a:pt x="766116" y="46684"/>
                  </a:cubicBezTo>
                  <a:cubicBezTo>
                    <a:pt x="796007" y="76576"/>
                    <a:pt x="812800" y="117118"/>
                    <a:pt x="812800" y="159391"/>
                  </a:cubicBezTo>
                  <a:lnTo>
                    <a:pt x="812800" y="159391"/>
                  </a:lnTo>
                  <a:cubicBezTo>
                    <a:pt x="812800" y="201664"/>
                    <a:pt x="796007" y="242206"/>
                    <a:pt x="766116" y="272097"/>
                  </a:cubicBezTo>
                  <a:cubicBezTo>
                    <a:pt x="736224" y="301989"/>
                    <a:pt x="695682" y="318782"/>
                    <a:pt x="653409" y="318782"/>
                  </a:cubicBezTo>
                  <a:lnTo>
                    <a:pt x="159391" y="318782"/>
                  </a:lnTo>
                  <a:cubicBezTo>
                    <a:pt x="117118" y="318782"/>
                    <a:pt x="76576" y="301989"/>
                    <a:pt x="46684" y="272097"/>
                  </a:cubicBezTo>
                  <a:cubicBezTo>
                    <a:pt x="16793" y="242206"/>
                    <a:pt x="0" y="201664"/>
                    <a:pt x="0" y="159391"/>
                  </a:cubicBezTo>
                  <a:lnTo>
                    <a:pt x="0" y="159391"/>
                  </a:lnTo>
                  <a:cubicBezTo>
                    <a:pt x="0" y="117118"/>
                    <a:pt x="16793" y="76576"/>
                    <a:pt x="46684" y="46684"/>
                  </a:cubicBezTo>
                  <a:cubicBezTo>
                    <a:pt x="76576" y="16793"/>
                    <a:pt x="117118" y="0"/>
                    <a:pt x="159391" y="0"/>
                  </a:cubicBezTo>
                  <a:close/>
                </a:path>
              </a:pathLst>
            </a:custGeom>
            <a:solidFill>
              <a:srgbClr val="C85103"/>
            </a:solidFill>
            <a:ln w="12700">
              <a:solidFill>
                <a:srgbClr val="000000"/>
              </a:solidFill>
            </a:ln>
          </p:spPr>
        </p:sp>
      </p:grpSp>
      <p:grpSp>
        <p:nvGrpSpPr>
          <p:cNvPr name="Group 13" id="13"/>
          <p:cNvGrpSpPr/>
          <p:nvPr/>
        </p:nvGrpSpPr>
        <p:grpSpPr>
          <a:xfrm rot="0">
            <a:off x="16436841" y="9642443"/>
            <a:ext cx="1289114" cy="128911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6" id="16"/>
          <p:cNvGrpSpPr/>
          <p:nvPr/>
        </p:nvGrpSpPr>
        <p:grpSpPr>
          <a:xfrm rot="-2159656">
            <a:off x="3567172" y="10830788"/>
            <a:ext cx="6930510" cy="201539"/>
            <a:chOff x="0" y="0"/>
            <a:chExt cx="812800" cy="23636"/>
          </a:xfrm>
        </p:grpSpPr>
        <p:sp>
          <p:nvSpPr>
            <p:cNvPr name="Freeform 17" id="17"/>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8" id="18"/>
          <p:cNvGrpSpPr/>
          <p:nvPr/>
        </p:nvGrpSpPr>
        <p:grpSpPr>
          <a:xfrm rot="-2159656">
            <a:off x="9292925" y="487959"/>
            <a:ext cx="6930510" cy="201539"/>
            <a:chOff x="0" y="0"/>
            <a:chExt cx="812800" cy="23636"/>
          </a:xfrm>
        </p:grpSpPr>
        <p:sp>
          <p:nvSpPr>
            <p:cNvPr name="Freeform 19" id="19"/>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20" id="20"/>
          <p:cNvGrpSpPr/>
          <p:nvPr/>
        </p:nvGrpSpPr>
        <p:grpSpPr>
          <a:xfrm rot="-2159656">
            <a:off x="-1908254" y="8150758"/>
            <a:ext cx="3158071" cy="1238601"/>
            <a:chOff x="0" y="0"/>
            <a:chExt cx="812800" cy="318782"/>
          </a:xfrm>
        </p:grpSpPr>
        <p:sp>
          <p:nvSpPr>
            <p:cNvPr name="Freeform 21" id="21"/>
            <p:cNvSpPr/>
            <p:nvPr/>
          </p:nvSpPr>
          <p:spPr>
            <a:xfrm flipH="false" flipV="false" rot="0">
              <a:off x="0" y="0"/>
              <a:ext cx="812800" cy="318782"/>
            </a:xfrm>
            <a:custGeom>
              <a:avLst/>
              <a:gdLst/>
              <a:ahLst/>
              <a:cxnLst/>
              <a:rect r="r" b="b" t="t" l="l"/>
              <a:pathLst>
                <a:path h="318782" w="812800">
                  <a:moveTo>
                    <a:pt x="159391" y="0"/>
                  </a:moveTo>
                  <a:lnTo>
                    <a:pt x="653409" y="0"/>
                  </a:lnTo>
                  <a:cubicBezTo>
                    <a:pt x="695682" y="0"/>
                    <a:pt x="736224" y="16793"/>
                    <a:pt x="766116" y="46684"/>
                  </a:cubicBezTo>
                  <a:cubicBezTo>
                    <a:pt x="796007" y="76576"/>
                    <a:pt x="812800" y="117118"/>
                    <a:pt x="812800" y="159391"/>
                  </a:cubicBezTo>
                  <a:lnTo>
                    <a:pt x="812800" y="159391"/>
                  </a:lnTo>
                  <a:cubicBezTo>
                    <a:pt x="812800" y="201664"/>
                    <a:pt x="796007" y="242206"/>
                    <a:pt x="766116" y="272097"/>
                  </a:cubicBezTo>
                  <a:cubicBezTo>
                    <a:pt x="736224" y="301989"/>
                    <a:pt x="695682" y="318782"/>
                    <a:pt x="653409" y="318782"/>
                  </a:cubicBezTo>
                  <a:lnTo>
                    <a:pt x="159391" y="318782"/>
                  </a:lnTo>
                  <a:cubicBezTo>
                    <a:pt x="117118" y="318782"/>
                    <a:pt x="76576" y="301989"/>
                    <a:pt x="46684" y="272097"/>
                  </a:cubicBezTo>
                  <a:cubicBezTo>
                    <a:pt x="16793" y="242206"/>
                    <a:pt x="0" y="201664"/>
                    <a:pt x="0" y="159391"/>
                  </a:cubicBezTo>
                  <a:lnTo>
                    <a:pt x="0" y="159391"/>
                  </a:lnTo>
                  <a:cubicBezTo>
                    <a:pt x="0" y="117118"/>
                    <a:pt x="16793" y="76576"/>
                    <a:pt x="46684" y="46684"/>
                  </a:cubicBezTo>
                  <a:cubicBezTo>
                    <a:pt x="76576" y="16793"/>
                    <a:pt x="117118" y="0"/>
                    <a:pt x="159391" y="0"/>
                  </a:cubicBezTo>
                  <a:close/>
                </a:path>
              </a:pathLst>
            </a:custGeom>
            <a:solidFill>
              <a:srgbClr val="A88768"/>
            </a:solidFill>
            <a:ln w="12700">
              <a:solidFill>
                <a:srgbClr val="000000"/>
              </a:solidFill>
            </a:ln>
          </p:spPr>
        </p:sp>
      </p:grpSp>
      <p:sp>
        <p:nvSpPr>
          <p:cNvPr name="TextBox 22" id="22"/>
          <p:cNvSpPr txBox="true"/>
          <p:nvPr/>
        </p:nvSpPr>
        <p:spPr>
          <a:xfrm rot="0">
            <a:off x="1777359" y="2078154"/>
            <a:ext cx="6588111" cy="1238250"/>
          </a:xfrm>
          <a:prstGeom prst="rect">
            <a:avLst/>
          </a:prstGeom>
        </p:spPr>
        <p:txBody>
          <a:bodyPr anchor="t" rtlCol="false" tIns="0" lIns="0" bIns="0" rIns="0">
            <a:spAutoFit/>
          </a:bodyPr>
          <a:lstStyle/>
          <a:p>
            <a:pPr algn="l">
              <a:lnSpc>
                <a:spcPts val="9600"/>
              </a:lnSpc>
            </a:pPr>
            <a:r>
              <a:rPr lang="en-US" b="true" sz="8000">
                <a:solidFill>
                  <a:srgbClr val="473829"/>
                </a:solidFill>
                <a:latin typeface="Public Sans Bold"/>
                <a:ea typeface="Public Sans Bold"/>
                <a:cs typeface="Public Sans Bold"/>
                <a:sym typeface="Public Sans Bold"/>
              </a:rPr>
              <a:t>Introduction</a:t>
            </a:r>
          </a:p>
        </p:txBody>
      </p:sp>
      <p:sp>
        <p:nvSpPr>
          <p:cNvPr name="TextBox 23" id="23"/>
          <p:cNvSpPr txBox="true"/>
          <p:nvPr/>
        </p:nvSpPr>
        <p:spPr>
          <a:xfrm rot="0">
            <a:off x="1777359" y="3969642"/>
            <a:ext cx="6398381" cy="5044440"/>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Telegraf"/>
                <a:ea typeface="Telegraf"/>
                <a:cs typeface="Telegraf"/>
                <a:sym typeface="Telegraf"/>
              </a:rPr>
              <a:t>This report investigates the use of Artificial Neural Networks (ANN) for classifying Total Effective Equipment Performance (TRS) in manufacturing machines. Utilizing a dataset of operational metrics such as functioning time and required time, the model aims to identify machine performance levels. Additionally, interpretability techniques like LIME and SHAP are applied to uncover key variables influencing predictions, thereby highlighting both top-performing machines and factors that may impact efficiency.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3101327" y="-2468050"/>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669166" y="5143500"/>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4429">
                <a:alpha val="4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2197222">
            <a:off x="-5134421" y="5801682"/>
            <a:ext cx="6930510" cy="201539"/>
            <a:chOff x="0" y="0"/>
            <a:chExt cx="812800" cy="23636"/>
          </a:xfrm>
        </p:grpSpPr>
        <p:sp>
          <p:nvSpPr>
            <p:cNvPr name="Freeform 9" id="9"/>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0" id="10"/>
          <p:cNvGrpSpPr/>
          <p:nvPr/>
        </p:nvGrpSpPr>
        <p:grpSpPr>
          <a:xfrm rot="2197222">
            <a:off x="7115555" y="10568996"/>
            <a:ext cx="6930510" cy="201539"/>
            <a:chOff x="0" y="0"/>
            <a:chExt cx="812800" cy="23636"/>
          </a:xfrm>
        </p:grpSpPr>
        <p:sp>
          <p:nvSpPr>
            <p:cNvPr name="Freeform 11" id="11"/>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grpSp>
        <p:nvGrpSpPr>
          <p:cNvPr name="Group 12" id="12"/>
          <p:cNvGrpSpPr/>
          <p:nvPr/>
        </p:nvGrpSpPr>
        <p:grpSpPr>
          <a:xfrm rot="2197222">
            <a:off x="15200852" y="3533277"/>
            <a:ext cx="6930510" cy="191525"/>
            <a:chOff x="0" y="0"/>
            <a:chExt cx="812800" cy="22462"/>
          </a:xfrm>
        </p:grpSpPr>
        <p:sp>
          <p:nvSpPr>
            <p:cNvPr name="Freeform 13" id="13"/>
            <p:cNvSpPr/>
            <p:nvPr/>
          </p:nvSpPr>
          <p:spPr>
            <a:xfrm flipH="false" flipV="false" rot="0">
              <a:off x="0" y="0"/>
              <a:ext cx="812800" cy="22462"/>
            </a:xfrm>
            <a:custGeom>
              <a:avLst/>
              <a:gdLst/>
              <a:ahLst/>
              <a:cxnLst/>
              <a:rect r="r" b="b" t="t" l="l"/>
              <a:pathLst>
                <a:path h="22462" w="812800">
                  <a:moveTo>
                    <a:pt x="11231" y="0"/>
                  </a:moveTo>
                  <a:lnTo>
                    <a:pt x="801569" y="0"/>
                  </a:lnTo>
                  <a:cubicBezTo>
                    <a:pt x="804548" y="0"/>
                    <a:pt x="807404" y="1183"/>
                    <a:pt x="809511" y="3289"/>
                  </a:cubicBezTo>
                  <a:cubicBezTo>
                    <a:pt x="811617" y="5396"/>
                    <a:pt x="812800" y="8252"/>
                    <a:pt x="812800" y="11231"/>
                  </a:cubicBezTo>
                  <a:lnTo>
                    <a:pt x="812800" y="11231"/>
                  </a:lnTo>
                  <a:cubicBezTo>
                    <a:pt x="812800" y="17433"/>
                    <a:pt x="807772" y="22462"/>
                    <a:pt x="801569" y="22462"/>
                  </a:cubicBezTo>
                  <a:lnTo>
                    <a:pt x="11231" y="22462"/>
                  </a:lnTo>
                  <a:cubicBezTo>
                    <a:pt x="8252" y="22462"/>
                    <a:pt x="5396" y="21278"/>
                    <a:pt x="3289" y="19172"/>
                  </a:cubicBezTo>
                  <a:cubicBezTo>
                    <a:pt x="1183" y="17066"/>
                    <a:pt x="0" y="14209"/>
                    <a:pt x="0" y="11231"/>
                  </a:cubicBezTo>
                  <a:lnTo>
                    <a:pt x="0" y="11231"/>
                  </a:lnTo>
                  <a:cubicBezTo>
                    <a:pt x="0" y="8252"/>
                    <a:pt x="1183" y="5396"/>
                    <a:pt x="3289" y="3289"/>
                  </a:cubicBezTo>
                  <a:cubicBezTo>
                    <a:pt x="5396" y="1183"/>
                    <a:pt x="8252" y="0"/>
                    <a:pt x="11231" y="0"/>
                  </a:cubicBezTo>
                  <a:close/>
                </a:path>
              </a:pathLst>
            </a:custGeom>
            <a:solidFill>
              <a:srgbClr val="C85103"/>
            </a:solidFill>
            <a:ln w="12700">
              <a:solidFill>
                <a:srgbClr val="000000"/>
              </a:solidFill>
            </a:ln>
          </p:spPr>
        </p:sp>
      </p:grpSp>
      <p:sp>
        <p:nvSpPr>
          <p:cNvPr name="Freeform 14" id="14"/>
          <p:cNvSpPr/>
          <p:nvPr/>
        </p:nvSpPr>
        <p:spPr>
          <a:xfrm flipH="false" flipV="false" rot="0">
            <a:off x="296812" y="4714890"/>
            <a:ext cx="4058222" cy="4114800"/>
          </a:xfrm>
          <a:custGeom>
            <a:avLst/>
            <a:gdLst/>
            <a:ahLst/>
            <a:cxnLst/>
            <a:rect r="r" b="b" t="t" l="l"/>
            <a:pathLst>
              <a:path h="4114800" w="4058222">
                <a:moveTo>
                  <a:pt x="0" y="0"/>
                </a:moveTo>
                <a:lnTo>
                  <a:pt x="4058221" y="0"/>
                </a:lnTo>
                <a:lnTo>
                  <a:pt x="40582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4936058" y="4714890"/>
            <a:ext cx="4058221" cy="4114800"/>
          </a:xfrm>
          <a:custGeom>
            <a:avLst/>
            <a:gdLst/>
            <a:ahLst/>
            <a:cxnLst/>
            <a:rect r="r" b="b" t="t" l="l"/>
            <a:pathLst>
              <a:path h="4114800" w="4058221">
                <a:moveTo>
                  <a:pt x="0" y="0"/>
                </a:moveTo>
                <a:lnTo>
                  <a:pt x="4058222" y="0"/>
                </a:lnTo>
                <a:lnTo>
                  <a:pt x="40582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593002" y="4724415"/>
            <a:ext cx="4058222" cy="4114800"/>
          </a:xfrm>
          <a:custGeom>
            <a:avLst/>
            <a:gdLst/>
            <a:ahLst/>
            <a:cxnLst/>
            <a:rect r="r" b="b" t="t" l="l"/>
            <a:pathLst>
              <a:path h="4114800" w="4058222">
                <a:moveTo>
                  <a:pt x="0" y="0"/>
                </a:moveTo>
                <a:lnTo>
                  <a:pt x="4058222" y="0"/>
                </a:lnTo>
                <a:lnTo>
                  <a:pt x="40582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4229778" y="4714890"/>
            <a:ext cx="4058222" cy="4114800"/>
          </a:xfrm>
          <a:custGeom>
            <a:avLst/>
            <a:gdLst/>
            <a:ahLst/>
            <a:cxnLst/>
            <a:rect r="r" b="b" t="t" l="l"/>
            <a:pathLst>
              <a:path h="4114800" w="4058222">
                <a:moveTo>
                  <a:pt x="0" y="0"/>
                </a:moveTo>
                <a:lnTo>
                  <a:pt x="4058222" y="0"/>
                </a:lnTo>
                <a:lnTo>
                  <a:pt x="40582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740461" y="5133975"/>
            <a:ext cx="2846914" cy="3048000"/>
          </a:xfrm>
          <a:prstGeom prst="rect">
            <a:avLst/>
          </a:prstGeom>
        </p:spPr>
        <p:txBody>
          <a:bodyPr anchor="t" rtlCol="false" tIns="0" lIns="0" bIns="0" rIns="0">
            <a:spAutoFit/>
          </a:bodyPr>
          <a:lstStyle/>
          <a:p>
            <a:pPr algn="ctr">
              <a:lnSpc>
                <a:spcPts val="2220"/>
              </a:lnSpc>
            </a:pPr>
            <a:r>
              <a:rPr lang="en-US" sz="1850">
                <a:solidFill>
                  <a:srgbClr val="000000"/>
                </a:solidFill>
                <a:latin typeface="Alice"/>
                <a:ea typeface="Alice"/>
                <a:cs typeface="Alice"/>
                <a:sym typeface="Alice"/>
              </a:rPr>
              <a:t>Operating Time is defined as the total available time during which the machine is open, minus the planned downtime and unplanned downtime</a:t>
            </a:r>
          </a:p>
          <a:p>
            <a:pPr algn="ctr">
              <a:lnSpc>
                <a:spcPts val="2220"/>
              </a:lnSpc>
            </a:pPr>
          </a:p>
          <a:p>
            <a:pPr algn="ctr">
              <a:lnSpc>
                <a:spcPts val="2220"/>
              </a:lnSpc>
              <a:spcBef>
                <a:spcPct val="0"/>
              </a:spcBef>
            </a:pPr>
            <a:r>
              <a:rPr lang="en-US" sz="1850">
                <a:solidFill>
                  <a:srgbClr val="000000"/>
                </a:solidFill>
                <a:latin typeface="Alice"/>
                <a:ea typeface="Alice"/>
                <a:cs typeface="Alice"/>
                <a:sym typeface="Alice"/>
              </a:rPr>
              <a:t>Operating Time=Opening Time−Planned Downtime−Downtime Duration.</a:t>
            </a:r>
          </a:p>
        </p:txBody>
      </p:sp>
      <p:sp>
        <p:nvSpPr>
          <p:cNvPr name="TextBox 19" id="19"/>
          <p:cNvSpPr txBox="true"/>
          <p:nvPr/>
        </p:nvSpPr>
        <p:spPr>
          <a:xfrm rot="0">
            <a:off x="5550560" y="5133975"/>
            <a:ext cx="2846914" cy="2771775"/>
          </a:xfrm>
          <a:prstGeom prst="rect">
            <a:avLst/>
          </a:prstGeom>
        </p:spPr>
        <p:txBody>
          <a:bodyPr anchor="t" rtlCol="false" tIns="0" lIns="0" bIns="0" rIns="0">
            <a:spAutoFit/>
          </a:bodyPr>
          <a:lstStyle/>
          <a:p>
            <a:pPr algn="ctr">
              <a:lnSpc>
                <a:spcPts val="2220"/>
              </a:lnSpc>
            </a:pPr>
            <a:r>
              <a:rPr lang="en-US" sz="1850">
                <a:solidFill>
                  <a:srgbClr val="000000"/>
                </a:solidFill>
                <a:latin typeface="Alice"/>
                <a:ea typeface="Alice"/>
                <a:cs typeface="Alice"/>
                <a:sym typeface="Alice"/>
              </a:rPr>
              <a:t>Required Time reflects the amount of time necessary to achieve the production goals, accounting for any discrepancies in production speed.</a:t>
            </a:r>
          </a:p>
          <a:p>
            <a:pPr algn="ctr">
              <a:lnSpc>
                <a:spcPts val="2220"/>
              </a:lnSpc>
            </a:pPr>
          </a:p>
          <a:p>
            <a:pPr algn="ctr">
              <a:lnSpc>
                <a:spcPts val="2220"/>
              </a:lnSpc>
              <a:spcBef>
                <a:spcPct val="0"/>
              </a:spcBef>
            </a:pPr>
            <a:r>
              <a:rPr lang="en-US" sz="1850">
                <a:solidFill>
                  <a:srgbClr val="000000"/>
                </a:solidFill>
                <a:latin typeface="Alice"/>
                <a:ea typeface="Alice"/>
                <a:cs typeface="Alice"/>
                <a:sym typeface="Alice"/>
              </a:rPr>
              <a:t>Required Time=Operating Time−Cycle Time Deviation</a:t>
            </a:r>
          </a:p>
        </p:txBody>
      </p:sp>
      <p:sp>
        <p:nvSpPr>
          <p:cNvPr name="TextBox 20" id="20"/>
          <p:cNvSpPr txBox="true"/>
          <p:nvPr/>
        </p:nvSpPr>
        <p:spPr>
          <a:xfrm rot="0">
            <a:off x="10188572" y="5252606"/>
            <a:ext cx="2846914" cy="2771775"/>
          </a:xfrm>
          <a:prstGeom prst="rect">
            <a:avLst/>
          </a:prstGeom>
        </p:spPr>
        <p:txBody>
          <a:bodyPr anchor="t" rtlCol="false" tIns="0" lIns="0" bIns="0" rIns="0">
            <a:spAutoFit/>
          </a:bodyPr>
          <a:lstStyle/>
          <a:p>
            <a:pPr algn="ctr">
              <a:lnSpc>
                <a:spcPts val="2220"/>
              </a:lnSpc>
            </a:pPr>
            <a:r>
              <a:rPr lang="en-US" sz="1850">
                <a:solidFill>
                  <a:srgbClr val="000000"/>
                </a:solidFill>
                <a:latin typeface="Alice"/>
                <a:ea typeface="Alice"/>
                <a:cs typeface="Alice"/>
                <a:sym typeface="Alice"/>
              </a:rPr>
              <a:t>Useful Time quantifies the effective production time based on the number of good parts produced, adjusted by the production rate.</a:t>
            </a:r>
          </a:p>
          <a:p>
            <a:pPr algn="ctr">
              <a:lnSpc>
                <a:spcPts val="2220"/>
              </a:lnSpc>
            </a:pPr>
          </a:p>
          <a:p>
            <a:pPr algn="ctr">
              <a:lnSpc>
                <a:spcPts val="2220"/>
              </a:lnSpc>
              <a:spcBef>
                <a:spcPct val="0"/>
              </a:spcBef>
            </a:pPr>
            <a:r>
              <a:rPr lang="en-US" sz="1850">
                <a:solidFill>
                  <a:srgbClr val="000000"/>
                </a:solidFill>
                <a:latin typeface="Alice"/>
                <a:ea typeface="Alice"/>
                <a:cs typeface="Alice"/>
                <a:sym typeface="Alice"/>
              </a:rPr>
              <a:t>Useful Time=(Number of Good Parts​)/Production Rate×60</a:t>
            </a:r>
          </a:p>
        </p:txBody>
      </p:sp>
      <p:sp>
        <p:nvSpPr>
          <p:cNvPr name="TextBox 21" id="21"/>
          <p:cNvSpPr txBox="true"/>
          <p:nvPr/>
        </p:nvSpPr>
        <p:spPr>
          <a:xfrm rot="0">
            <a:off x="14835432" y="5153025"/>
            <a:ext cx="2846914" cy="3048000"/>
          </a:xfrm>
          <a:prstGeom prst="rect">
            <a:avLst/>
          </a:prstGeom>
        </p:spPr>
        <p:txBody>
          <a:bodyPr anchor="t" rtlCol="false" tIns="0" lIns="0" bIns="0" rIns="0">
            <a:spAutoFit/>
          </a:bodyPr>
          <a:lstStyle/>
          <a:p>
            <a:pPr algn="ctr">
              <a:lnSpc>
                <a:spcPts val="2220"/>
              </a:lnSpc>
            </a:pPr>
            <a:r>
              <a:rPr lang="en-US" sz="1850">
                <a:solidFill>
                  <a:srgbClr val="000000"/>
                </a:solidFill>
                <a:latin typeface="Alice"/>
                <a:ea typeface="Alice"/>
                <a:cs typeface="Alice"/>
                <a:sym typeface="Alice"/>
              </a:rPr>
              <a:t>Finally, TRS is calculated to provide a comprehensive measure of equipment effectiveness, showing the proportion of Useful Time to Operating Time.</a:t>
            </a:r>
          </a:p>
          <a:p>
            <a:pPr algn="ctr">
              <a:lnSpc>
                <a:spcPts val="2220"/>
              </a:lnSpc>
            </a:pPr>
          </a:p>
          <a:p>
            <a:pPr algn="ctr">
              <a:lnSpc>
                <a:spcPts val="2220"/>
              </a:lnSpc>
              <a:spcBef>
                <a:spcPct val="0"/>
              </a:spcBef>
            </a:pPr>
            <a:r>
              <a:rPr lang="en-US" sz="1850">
                <a:solidFill>
                  <a:srgbClr val="000000"/>
                </a:solidFill>
                <a:latin typeface="Alice"/>
                <a:ea typeface="Alice"/>
                <a:cs typeface="Alice"/>
                <a:sym typeface="Alice"/>
              </a:rPr>
              <a:t>TRS=(Useful Time)/(Operating Time​)×100</a:t>
            </a:r>
          </a:p>
        </p:txBody>
      </p:sp>
      <p:sp>
        <p:nvSpPr>
          <p:cNvPr name="TextBox 22" id="22"/>
          <p:cNvSpPr txBox="true"/>
          <p:nvPr/>
        </p:nvSpPr>
        <p:spPr>
          <a:xfrm rot="0">
            <a:off x="171469" y="246870"/>
            <a:ext cx="17796260" cy="1238250"/>
          </a:xfrm>
          <a:prstGeom prst="rect">
            <a:avLst/>
          </a:prstGeom>
        </p:spPr>
        <p:txBody>
          <a:bodyPr anchor="t" rtlCol="false" tIns="0" lIns="0" bIns="0" rIns="0">
            <a:spAutoFit/>
          </a:bodyPr>
          <a:lstStyle/>
          <a:p>
            <a:pPr algn="l">
              <a:lnSpc>
                <a:spcPts val="9600"/>
              </a:lnSpc>
            </a:pPr>
            <a:r>
              <a:rPr lang="en-US" b="true" sz="8000">
                <a:solidFill>
                  <a:srgbClr val="473829"/>
                </a:solidFill>
                <a:latin typeface="Public Sans Bold"/>
                <a:ea typeface="Public Sans Bold"/>
                <a:cs typeface="Public Sans Bold"/>
                <a:sym typeface="Public Sans Bold"/>
              </a:rPr>
              <a:t>Calculations for Operational Metrics</a:t>
            </a:r>
          </a:p>
        </p:txBody>
      </p:sp>
      <p:sp>
        <p:nvSpPr>
          <p:cNvPr name="TextBox 23" id="23"/>
          <p:cNvSpPr txBox="true"/>
          <p:nvPr/>
        </p:nvSpPr>
        <p:spPr>
          <a:xfrm rot="0">
            <a:off x="296812" y="3266377"/>
            <a:ext cx="3837147" cy="782475"/>
          </a:xfrm>
          <a:prstGeom prst="rect">
            <a:avLst/>
          </a:prstGeom>
        </p:spPr>
        <p:txBody>
          <a:bodyPr anchor="t" rtlCol="false" tIns="0" lIns="0" bIns="0" rIns="0">
            <a:spAutoFit/>
          </a:bodyPr>
          <a:lstStyle/>
          <a:p>
            <a:pPr algn="ctr">
              <a:lnSpc>
                <a:spcPts val="3056"/>
              </a:lnSpc>
            </a:pPr>
            <a:r>
              <a:rPr lang="en-US" b="true" sz="3056" i="true">
                <a:solidFill>
                  <a:srgbClr val="473829"/>
                </a:solidFill>
                <a:latin typeface="Antonio Ultra-Bold Italics"/>
                <a:ea typeface="Antonio Ultra-Bold Italics"/>
                <a:cs typeface="Antonio Ultra-Bold Italics"/>
                <a:sym typeface="Antonio Ultra-Bold Italics"/>
              </a:rPr>
              <a:t>CALCULATION OF OPERATING TIME</a:t>
            </a:r>
          </a:p>
        </p:txBody>
      </p:sp>
      <p:sp>
        <p:nvSpPr>
          <p:cNvPr name="TextBox 24" id="24"/>
          <p:cNvSpPr txBox="true"/>
          <p:nvPr/>
        </p:nvSpPr>
        <p:spPr>
          <a:xfrm rot="0">
            <a:off x="4936058" y="3266278"/>
            <a:ext cx="3837147" cy="782574"/>
          </a:xfrm>
          <a:prstGeom prst="rect">
            <a:avLst/>
          </a:prstGeom>
        </p:spPr>
        <p:txBody>
          <a:bodyPr anchor="t" rtlCol="false" tIns="0" lIns="0" bIns="0" rIns="0">
            <a:spAutoFit/>
          </a:bodyPr>
          <a:lstStyle/>
          <a:p>
            <a:pPr algn="ctr">
              <a:lnSpc>
                <a:spcPts val="3060"/>
              </a:lnSpc>
            </a:pPr>
            <a:r>
              <a:rPr lang="en-US" b="true" sz="3060" i="true">
                <a:solidFill>
                  <a:srgbClr val="473829"/>
                </a:solidFill>
                <a:latin typeface="Antonio Ultra-Bold Italics"/>
                <a:ea typeface="Antonio Ultra-Bold Italics"/>
                <a:cs typeface="Antonio Ultra-Bold Italics"/>
                <a:sym typeface="Antonio Ultra-Bold Italics"/>
              </a:rPr>
              <a:t>CALCULATION OF REQUIRED TIME</a:t>
            </a:r>
          </a:p>
        </p:txBody>
      </p:sp>
      <p:sp>
        <p:nvSpPr>
          <p:cNvPr name="TextBox 25" id="25"/>
          <p:cNvSpPr txBox="true"/>
          <p:nvPr/>
        </p:nvSpPr>
        <p:spPr>
          <a:xfrm rot="0">
            <a:off x="9933671" y="3143629"/>
            <a:ext cx="3837147" cy="782574"/>
          </a:xfrm>
          <a:prstGeom prst="rect">
            <a:avLst/>
          </a:prstGeom>
        </p:spPr>
        <p:txBody>
          <a:bodyPr anchor="t" rtlCol="false" tIns="0" lIns="0" bIns="0" rIns="0">
            <a:spAutoFit/>
          </a:bodyPr>
          <a:lstStyle/>
          <a:p>
            <a:pPr algn="ctr">
              <a:lnSpc>
                <a:spcPts val="3060"/>
              </a:lnSpc>
            </a:pPr>
            <a:r>
              <a:rPr lang="en-US" b="true" sz="3060" i="true">
                <a:solidFill>
                  <a:srgbClr val="473829"/>
                </a:solidFill>
                <a:latin typeface="Antonio Ultra-Bold Italics"/>
                <a:ea typeface="Antonio Ultra-Bold Italics"/>
                <a:cs typeface="Antonio Ultra-Bold Italics"/>
                <a:sym typeface="Antonio Ultra-Bold Italics"/>
              </a:rPr>
              <a:t>CALCULATION OF USEFUL TIME</a:t>
            </a:r>
          </a:p>
        </p:txBody>
      </p:sp>
      <p:sp>
        <p:nvSpPr>
          <p:cNvPr name="TextBox 26" id="26"/>
          <p:cNvSpPr txBox="true"/>
          <p:nvPr/>
        </p:nvSpPr>
        <p:spPr>
          <a:xfrm rot="0">
            <a:off x="14570919" y="3075778"/>
            <a:ext cx="3837147" cy="1163574"/>
          </a:xfrm>
          <a:prstGeom prst="rect">
            <a:avLst/>
          </a:prstGeom>
        </p:spPr>
        <p:txBody>
          <a:bodyPr anchor="t" rtlCol="false" tIns="0" lIns="0" bIns="0" rIns="0">
            <a:spAutoFit/>
          </a:bodyPr>
          <a:lstStyle/>
          <a:p>
            <a:pPr algn="ctr">
              <a:lnSpc>
                <a:spcPts val="3060"/>
              </a:lnSpc>
            </a:pPr>
            <a:r>
              <a:rPr lang="en-US" b="true" sz="3060" i="true">
                <a:solidFill>
                  <a:srgbClr val="473829"/>
                </a:solidFill>
                <a:latin typeface="Antonio Ultra-Bold Italics"/>
                <a:ea typeface="Antonio Ultra-Bold Italics"/>
                <a:cs typeface="Antonio Ultra-Bold Italics"/>
                <a:sym typeface="Antonio Ultra-Bold Italics"/>
              </a:rPr>
              <a:t>CALCULATION OF TOTAL EFFECTIVE EQUIPMENT PERFORMANCE (TRS)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1667024" y="-2132409"/>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5" id="5"/>
          <p:cNvSpPr txBox="true"/>
          <p:nvPr/>
        </p:nvSpPr>
        <p:spPr>
          <a:xfrm rot="0">
            <a:off x="832550" y="1486554"/>
            <a:ext cx="6734989" cy="3676650"/>
          </a:xfrm>
          <a:prstGeom prst="rect">
            <a:avLst/>
          </a:prstGeom>
        </p:spPr>
        <p:txBody>
          <a:bodyPr anchor="t" rtlCol="false" tIns="0" lIns="0" bIns="0" rIns="0">
            <a:spAutoFit/>
          </a:bodyPr>
          <a:lstStyle/>
          <a:p>
            <a:pPr algn="l">
              <a:lnSpc>
                <a:spcPts val="9600"/>
              </a:lnSpc>
            </a:pPr>
            <a:r>
              <a:rPr lang="en-US" sz="8000" b="true">
                <a:solidFill>
                  <a:srgbClr val="FFFFFF"/>
                </a:solidFill>
                <a:latin typeface="Public Sans Bold"/>
                <a:ea typeface="Public Sans Bold"/>
                <a:cs typeface="Public Sans Bold"/>
                <a:sym typeface="Public Sans Bold"/>
              </a:rPr>
              <a:t>Overview of the Resulted </a:t>
            </a:r>
          </a:p>
          <a:p>
            <a:pPr algn="l">
              <a:lnSpc>
                <a:spcPts val="9600"/>
              </a:lnSpc>
            </a:pPr>
            <a:r>
              <a:rPr lang="en-US" sz="8000" b="true">
                <a:solidFill>
                  <a:srgbClr val="FFFFFF"/>
                </a:solidFill>
                <a:latin typeface="Public Sans Bold"/>
                <a:ea typeface="Public Sans Bold"/>
                <a:cs typeface="Public Sans Bold"/>
                <a:sym typeface="Public Sans Bold"/>
              </a:rPr>
              <a:t>Dataset</a:t>
            </a:r>
          </a:p>
        </p:txBody>
      </p:sp>
      <p:sp>
        <p:nvSpPr>
          <p:cNvPr name="TextBox 6" id="6"/>
          <p:cNvSpPr txBox="true"/>
          <p:nvPr/>
        </p:nvSpPr>
        <p:spPr>
          <a:xfrm rot="0">
            <a:off x="5814597" y="7658100"/>
            <a:ext cx="10474296" cy="1600200"/>
          </a:xfrm>
          <a:prstGeom prst="rect">
            <a:avLst/>
          </a:prstGeom>
        </p:spPr>
        <p:txBody>
          <a:bodyPr anchor="t" rtlCol="false" tIns="0" lIns="0" bIns="0" rIns="0">
            <a:spAutoFit/>
          </a:bodyPr>
          <a:lstStyle/>
          <a:p>
            <a:pPr algn="l">
              <a:lnSpc>
                <a:spcPts val="3120"/>
              </a:lnSpc>
            </a:pPr>
            <a:r>
              <a:rPr lang="en-US" sz="2600">
                <a:solidFill>
                  <a:srgbClr val="737373"/>
                </a:solidFill>
                <a:latin typeface="Telegraf"/>
                <a:ea typeface="Telegraf"/>
                <a:cs typeface="Telegraf"/>
                <a:sym typeface="Telegraf"/>
              </a:rPr>
              <a:t>Standardizing the dataset is crucial because it ensures that all features contribute equally to the analysis. Standardization transforms the data to have a mean of zero and a standard deviation of one, eliminating bias due to varying scales and units.</a:t>
            </a:r>
          </a:p>
        </p:txBody>
      </p:sp>
      <p:grpSp>
        <p:nvGrpSpPr>
          <p:cNvPr name="Group 7" id="7"/>
          <p:cNvGrpSpPr/>
          <p:nvPr/>
        </p:nvGrpSpPr>
        <p:grpSpPr>
          <a:xfrm rot="0">
            <a:off x="-1669166" y="5143500"/>
            <a:ext cx="4244872" cy="42448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4429">
                <a:alpha val="43922"/>
              </a:srgbClr>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0" id="10"/>
          <p:cNvGrpSpPr/>
          <p:nvPr/>
        </p:nvGrpSpPr>
        <p:grpSpPr>
          <a:xfrm rot="2197222">
            <a:off x="-5134421" y="5801682"/>
            <a:ext cx="6930510" cy="201539"/>
            <a:chOff x="0" y="0"/>
            <a:chExt cx="812800" cy="23636"/>
          </a:xfrm>
        </p:grpSpPr>
        <p:sp>
          <p:nvSpPr>
            <p:cNvPr name="Freeform 11" id="11"/>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2" id="12"/>
          <p:cNvGrpSpPr/>
          <p:nvPr/>
        </p:nvGrpSpPr>
        <p:grpSpPr>
          <a:xfrm rot="2197222">
            <a:off x="15664980" y="2047169"/>
            <a:ext cx="6930510" cy="201539"/>
            <a:chOff x="0" y="0"/>
            <a:chExt cx="812800" cy="23636"/>
          </a:xfrm>
        </p:grpSpPr>
        <p:sp>
          <p:nvSpPr>
            <p:cNvPr name="Freeform 13" id="13"/>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4" id="14"/>
          <p:cNvGrpSpPr/>
          <p:nvPr/>
        </p:nvGrpSpPr>
        <p:grpSpPr>
          <a:xfrm rot="-2512103">
            <a:off x="-3011985" y="10567468"/>
            <a:ext cx="6930510" cy="234964"/>
            <a:chOff x="0" y="0"/>
            <a:chExt cx="812800" cy="27556"/>
          </a:xfrm>
        </p:grpSpPr>
        <p:sp>
          <p:nvSpPr>
            <p:cNvPr name="Freeform 15" id="15"/>
            <p:cNvSpPr/>
            <p:nvPr/>
          </p:nvSpPr>
          <p:spPr>
            <a:xfrm flipH="false" flipV="false" rot="0">
              <a:off x="0" y="0"/>
              <a:ext cx="812800" cy="27556"/>
            </a:xfrm>
            <a:custGeom>
              <a:avLst/>
              <a:gdLst/>
              <a:ahLst/>
              <a:cxnLst/>
              <a:rect r="r" b="b" t="t" l="l"/>
              <a:pathLst>
                <a:path h="27556" w="812800">
                  <a:moveTo>
                    <a:pt x="13778" y="0"/>
                  </a:moveTo>
                  <a:lnTo>
                    <a:pt x="799022" y="0"/>
                  </a:lnTo>
                  <a:cubicBezTo>
                    <a:pt x="802676" y="0"/>
                    <a:pt x="806181" y="1452"/>
                    <a:pt x="808764" y="4036"/>
                  </a:cubicBezTo>
                  <a:cubicBezTo>
                    <a:pt x="811348" y="6619"/>
                    <a:pt x="812800" y="10124"/>
                    <a:pt x="812800" y="13778"/>
                  </a:cubicBezTo>
                  <a:lnTo>
                    <a:pt x="812800" y="13778"/>
                  </a:lnTo>
                  <a:cubicBezTo>
                    <a:pt x="812800" y="17432"/>
                    <a:pt x="811348" y="20937"/>
                    <a:pt x="808764" y="23521"/>
                  </a:cubicBezTo>
                  <a:cubicBezTo>
                    <a:pt x="806181" y="26105"/>
                    <a:pt x="802676" y="27556"/>
                    <a:pt x="799022" y="27556"/>
                  </a:cubicBezTo>
                  <a:lnTo>
                    <a:pt x="13778" y="27556"/>
                  </a:lnTo>
                  <a:cubicBezTo>
                    <a:pt x="10124" y="27556"/>
                    <a:pt x="6619" y="26105"/>
                    <a:pt x="4036" y="23521"/>
                  </a:cubicBezTo>
                  <a:cubicBezTo>
                    <a:pt x="1452" y="20937"/>
                    <a:pt x="0" y="17432"/>
                    <a:pt x="0" y="13778"/>
                  </a:cubicBezTo>
                  <a:lnTo>
                    <a:pt x="0" y="13778"/>
                  </a:lnTo>
                  <a:cubicBezTo>
                    <a:pt x="0" y="10124"/>
                    <a:pt x="1452" y="6619"/>
                    <a:pt x="4036" y="4036"/>
                  </a:cubicBezTo>
                  <a:cubicBezTo>
                    <a:pt x="6619" y="1452"/>
                    <a:pt x="10124" y="0"/>
                    <a:pt x="13778" y="0"/>
                  </a:cubicBezTo>
                  <a:close/>
                </a:path>
              </a:pathLst>
            </a:custGeom>
            <a:solidFill>
              <a:srgbClr val="C85103">
                <a:alpha val="49804"/>
              </a:srgbClr>
            </a:solidFill>
            <a:ln w="12700">
              <a:solidFill>
                <a:srgbClr val="000000"/>
              </a:solidFill>
            </a:ln>
          </p:spPr>
        </p:sp>
      </p:grpSp>
      <p:grpSp>
        <p:nvGrpSpPr>
          <p:cNvPr name="Group 16" id="16"/>
          <p:cNvGrpSpPr/>
          <p:nvPr/>
        </p:nvGrpSpPr>
        <p:grpSpPr>
          <a:xfrm rot="-8677263">
            <a:off x="16708964" y="6911151"/>
            <a:ext cx="3158071" cy="1238601"/>
            <a:chOff x="0" y="0"/>
            <a:chExt cx="812800" cy="318782"/>
          </a:xfrm>
        </p:grpSpPr>
        <p:sp>
          <p:nvSpPr>
            <p:cNvPr name="Freeform 17" id="17"/>
            <p:cNvSpPr/>
            <p:nvPr/>
          </p:nvSpPr>
          <p:spPr>
            <a:xfrm flipH="false" flipV="false" rot="0">
              <a:off x="0" y="0"/>
              <a:ext cx="812800" cy="318782"/>
            </a:xfrm>
            <a:custGeom>
              <a:avLst/>
              <a:gdLst/>
              <a:ahLst/>
              <a:cxnLst/>
              <a:rect r="r" b="b" t="t" l="l"/>
              <a:pathLst>
                <a:path h="318782" w="812800">
                  <a:moveTo>
                    <a:pt x="159391" y="0"/>
                  </a:moveTo>
                  <a:lnTo>
                    <a:pt x="653409" y="0"/>
                  </a:lnTo>
                  <a:cubicBezTo>
                    <a:pt x="695682" y="0"/>
                    <a:pt x="736224" y="16793"/>
                    <a:pt x="766116" y="46684"/>
                  </a:cubicBezTo>
                  <a:cubicBezTo>
                    <a:pt x="796007" y="76576"/>
                    <a:pt x="812800" y="117118"/>
                    <a:pt x="812800" y="159391"/>
                  </a:cubicBezTo>
                  <a:lnTo>
                    <a:pt x="812800" y="159391"/>
                  </a:lnTo>
                  <a:cubicBezTo>
                    <a:pt x="812800" y="201664"/>
                    <a:pt x="796007" y="242206"/>
                    <a:pt x="766116" y="272097"/>
                  </a:cubicBezTo>
                  <a:cubicBezTo>
                    <a:pt x="736224" y="301989"/>
                    <a:pt x="695682" y="318782"/>
                    <a:pt x="653409" y="318782"/>
                  </a:cubicBezTo>
                  <a:lnTo>
                    <a:pt x="159391" y="318782"/>
                  </a:lnTo>
                  <a:cubicBezTo>
                    <a:pt x="117118" y="318782"/>
                    <a:pt x="76576" y="301989"/>
                    <a:pt x="46684" y="272097"/>
                  </a:cubicBezTo>
                  <a:cubicBezTo>
                    <a:pt x="16793" y="242206"/>
                    <a:pt x="0" y="201664"/>
                    <a:pt x="0" y="159391"/>
                  </a:cubicBezTo>
                  <a:lnTo>
                    <a:pt x="0" y="159391"/>
                  </a:lnTo>
                  <a:cubicBezTo>
                    <a:pt x="0" y="117118"/>
                    <a:pt x="16793" y="76576"/>
                    <a:pt x="46684" y="46684"/>
                  </a:cubicBezTo>
                  <a:cubicBezTo>
                    <a:pt x="76576" y="16793"/>
                    <a:pt x="117118" y="0"/>
                    <a:pt x="159391" y="0"/>
                  </a:cubicBezTo>
                  <a:close/>
                </a:path>
              </a:pathLst>
            </a:custGeom>
            <a:solidFill>
              <a:srgbClr val="C85103"/>
            </a:solidFill>
            <a:ln w="12700">
              <a:solidFill>
                <a:srgbClr val="000000"/>
              </a:solidFill>
            </a:ln>
          </p:spPr>
        </p:sp>
      </p:grpSp>
      <p:grpSp>
        <p:nvGrpSpPr>
          <p:cNvPr name="Group 18" id="18"/>
          <p:cNvGrpSpPr/>
          <p:nvPr/>
        </p:nvGrpSpPr>
        <p:grpSpPr>
          <a:xfrm rot="2197222">
            <a:off x="4274212" y="11305469"/>
            <a:ext cx="6930510" cy="201539"/>
            <a:chOff x="0" y="0"/>
            <a:chExt cx="812800" cy="23636"/>
          </a:xfrm>
        </p:grpSpPr>
        <p:sp>
          <p:nvSpPr>
            <p:cNvPr name="Freeform 19" id="19"/>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sp>
        <p:nvSpPr>
          <p:cNvPr name="Freeform 20" id="20"/>
          <p:cNvSpPr/>
          <p:nvPr/>
        </p:nvSpPr>
        <p:spPr>
          <a:xfrm flipH="false" flipV="false" rot="0">
            <a:off x="9583147" y="3754513"/>
            <a:ext cx="5433425" cy="3424515"/>
          </a:xfrm>
          <a:custGeom>
            <a:avLst/>
            <a:gdLst/>
            <a:ahLst/>
            <a:cxnLst/>
            <a:rect r="r" b="b" t="t" l="l"/>
            <a:pathLst>
              <a:path h="3424515" w="5433425">
                <a:moveTo>
                  <a:pt x="0" y="0"/>
                </a:moveTo>
                <a:lnTo>
                  <a:pt x="5433426" y="0"/>
                </a:lnTo>
                <a:lnTo>
                  <a:pt x="5433426" y="3424516"/>
                </a:lnTo>
                <a:lnTo>
                  <a:pt x="0" y="3424516"/>
                </a:lnTo>
                <a:lnTo>
                  <a:pt x="0" y="0"/>
                </a:lnTo>
                <a:close/>
              </a:path>
            </a:pathLst>
          </a:custGeom>
          <a:blipFill>
            <a:blip r:embed="rId2"/>
            <a:stretch>
              <a:fillRect l="0" t="0" r="0" b="0"/>
            </a:stretch>
          </a:blipFill>
        </p:spPr>
      </p:sp>
      <p:sp>
        <p:nvSpPr>
          <p:cNvPr name="TextBox 21" id="21"/>
          <p:cNvSpPr txBox="true"/>
          <p:nvPr/>
        </p:nvSpPr>
        <p:spPr>
          <a:xfrm rot="0">
            <a:off x="8359727" y="646967"/>
            <a:ext cx="8487196" cy="3552825"/>
          </a:xfrm>
          <a:prstGeom prst="rect">
            <a:avLst/>
          </a:prstGeom>
        </p:spPr>
        <p:txBody>
          <a:bodyPr anchor="t" rtlCol="false" tIns="0" lIns="0" bIns="0" rIns="0">
            <a:spAutoFit/>
          </a:bodyPr>
          <a:lstStyle/>
          <a:p>
            <a:pPr algn="just">
              <a:lnSpc>
                <a:spcPts val="3120"/>
              </a:lnSpc>
            </a:pPr>
            <a:r>
              <a:rPr lang="en-US" sz="2600">
                <a:solidFill>
                  <a:srgbClr val="737373"/>
                </a:solidFill>
                <a:latin typeface="Telegraf"/>
                <a:ea typeface="Telegraf"/>
                <a:cs typeface="Telegraf"/>
                <a:sym typeface="Telegraf"/>
              </a:rPr>
              <a:t>The resulting dataset contains key operational metrics, including Operating Time, Required Time, Net Time, Useful Time, and Total Effective Equipment Performance (TRS) for various machines. Each metric is essential for evaluating the efficiency and performance of equipment in a production environment.</a:t>
            </a:r>
          </a:p>
          <a:p>
            <a:pPr algn="just">
              <a:lnSpc>
                <a:spcPts val="3120"/>
              </a:lnSpc>
            </a:pPr>
          </a:p>
          <a:p>
            <a:pPr algn="just">
              <a:lnSpc>
                <a:spcPts val="31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2287338" y="2092985"/>
            <a:ext cx="4029822" cy="40298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162433" y="103350"/>
            <a:ext cx="2324867" cy="23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0">
            <a:off x="1309209" y="3596280"/>
            <a:ext cx="5551045" cy="1205644"/>
            <a:chOff x="0" y="0"/>
            <a:chExt cx="11694707" cy="2540000"/>
          </a:xfrm>
        </p:grpSpPr>
        <p:sp>
          <p:nvSpPr>
            <p:cNvPr name="Freeform 9" id="9"/>
            <p:cNvSpPr/>
            <p:nvPr/>
          </p:nvSpPr>
          <p:spPr>
            <a:xfrm flipH="false" flipV="false" rot="0">
              <a:off x="0" y="0"/>
              <a:ext cx="11694706" cy="2540000"/>
            </a:xfrm>
            <a:custGeom>
              <a:avLst/>
              <a:gdLst/>
              <a:ahLst/>
              <a:cxnLst/>
              <a:rect r="r" b="b" t="t" l="l"/>
              <a:pathLst>
                <a:path h="2540000" w="11694706">
                  <a:moveTo>
                    <a:pt x="0" y="1270000"/>
                  </a:moveTo>
                  <a:cubicBezTo>
                    <a:pt x="0" y="568960"/>
                    <a:pt x="1047846" y="0"/>
                    <a:pt x="2338941" y="0"/>
                  </a:cubicBezTo>
                  <a:lnTo>
                    <a:pt x="9355765" y="0"/>
                  </a:lnTo>
                  <a:cubicBezTo>
                    <a:pt x="10646861" y="0"/>
                    <a:pt x="11694706" y="568960"/>
                    <a:pt x="11694706" y="1270000"/>
                  </a:cubicBezTo>
                  <a:cubicBezTo>
                    <a:pt x="11694706" y="1971040"/>
                    <a:pt x="10646861" y="2540000"/>
                    <a:pt x="9355765" y="2540000"/>
                  </a:cubicBezTo>
                  <a:lnTo>
                    <a:pt x="2338941" y="2540000"/>
                  </a:lnTo>
                  <a:cubicBezTo>
                    <a:pt x="1047846" y="2540000"/>
                    <a:pt x="0" y="1971040"/>
                    <a:pt x="0" y="1270000"/>
                  </a:cubicBezTo>
                  <a:close/>
                </a:path>
              </a:pathLst>
            </a:custGeom>
            <a:blipFill>
              <a:blip r:embed="rId2"/>
              <a:stretch>
                <a:fillRect l="0" t="-1265" r="0" b="-1265"/>
              </a:stretch>
            </a:blipFill>
          </p:spPr>
        </p:sp>
      </p:grpSp>
      <p:grpSp>
        <p:nvGrpSpPr>
          <p:cNvPr name="Group 10" id="10"/>
          <p:cNvGrpSpPr/>
          <p:nvPr/>
        </p:nvGrpSpPr>
        <p:grpSpPr>
          <a:xfrm rot="0">
            <a:off x="805558" y="6276294"/>
            <a:ext cx="6558348" cy="3421470"/>
            <a:chOff x="0" y="0"/>
            <a:chExt cx="6350000" cy="3312775"/>
          </a:xfrm>
        </p:grpSpPr>
        <p:sp>
          <p:nvSpPr>
            <p:cNvPr name="Freeform 11" id="11"/>
            <p:cNvSpPr/>
            <p:nvPr/>
          </p:nvSpPr>
          <p:spPr>
            <a:xfrm flipH="false" flipV="false" rot="0">
              <a:off x="0" y="0"/>
              <a:ext cx="6350000" cy="3312775"/>
            </a:xfrm>
            <a:custGeom>
              <a:avLst/>
              <a:gdLst/>
              <a:ahLst/>
              <a:cxnLst/>
              <a:rect r="r" b="b" t="t" l="l"/>
              <a:pathLst>
                <a:path h="3312775" w="6350000">
                  <a:moveTo>
                    <a:pt x="0" y="1656388"/>
                  </a:moveTo>
                  <a:cubicBezTo>
                    <a:pt x="0" y="742062"/>
                    <a:pt x="568960" y="0"/>
                    <a:pt x="1270000" y="0"/>
                  </a:cubicBezTo>
                  <a:lnTo>
                    <a:pt x="5080000" y="0"/>
                  </a:lnTo>
                  <a:cubicBezTo>
                    <a:pt x="5781040" y="0"/>
                    <a:pt x="6350000" y="742062"/>
                    <a:pt x="6350000" y="1656388"/>
                  </a:cubicBezTo>
                  <a:cubicBezTo>
                    <a:pt x="6350000" y="2570714"/>
                    <a:pt x="5781040" y="3312775"/>
                    <a:pt x="5080000" y="3312775"/>
                  </a:cubicBezTo>
                  <a:lnTo>
                    <a:pt x="1270000" y="3312775"/>
                  </a:lnTo>
                  <a:cubicBezTo>
                    <a:pt x="568960" y="3312775"/>
                    <a:pt x="0" y="2570714"/>
                    <a:pt x="0" y="1656388"/>
                  </a:cubicBezTo>
                  <a:close/>
                </a:path>
              </a:pathLst>
            </a:custGeom>
            <a:blipFill>
              <a:blip r:embed="rId3"/>
              <a:stretch>
                <a:fillRect l="0" t="-21880" r="0" b="-21880"/>
              </a:stretch>
            </a:blipFill>
          </p:spPr>
        </p:sp>
      </p:grpSp>
      <p:grpSp>
        <p:nvGrpSpPr>
          <p:cNvPr name="Group 12" id="12"/>
          <p:cNvGrpSpPr/>
          <p:nvPr/>
        </p:nvGrpSpPr>
        <p:grpSpPr>
          <a:xfrm rot="-8100000">
            <a:off x="12468939" y="-1623804"/>
            <a:ext cx="4029822" cy="402982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5" id="15"/>
          <p:cNvGrpSpPr/>
          <p:nvPr/>
        </p:nvGrpSpPr>
        <p:grpSpPr>
          <a:xfrm rot="0">
            <a:off x="15029076" y="1028700"/>
            <a:ext cx="1939661" cy="193966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8" id="18"/>
          <p:cNvGrpSpPr/>
          <p:nvPr/>
        </p:nvGrpSpPr>
        <p:grpSpPr>
          <a:xfrm rot="-2159656">
            <a:off x="11726211" y="10186231"/>
            <a:ext cx="6930510" cy="201539"/>
            <a:chOff x="0" y="0"/>
            <a:chExt cx="812800" cy="23636"/>
          </a:xfrm>
        </p:grpSpPr>
        <p:sp>
          <p:nvSpPr>
            <p:cNvPr name="Freeform 19" id="19"/>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20" id="20"/>
          <p:cNvGrpSpPr/>
          <p:nvPr/>
        </p:nvGrpSpPr>
        <p:grpSpPr>
          <a:xfrm rot="-8100000">
            <a:off x="7094836" y="6068631"/>
            <a:ext cx="1132660" cy="113266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23" id="23"/>
          <p:cNvSpPr txBox="true"/>
          <p:nvPr/>
        </p:nvSpPr>
        <p:spPr>
          <a:xfrm rot="0">
            <a:off x="549822" y="707519"/>
            <a:ext cx="9173350" cy="1158875"/>
          </a:xfrm>
          <a:prstGeom prst="rect">
            <a:avLst/>
          </a:prstGeom>
        </p:spPr>
        <p:txBody>
          <a:bodyPr anchor="t" rtlCol="false" tIns="0" lIns="0" bIns="0" rIns="0">
            <a:spAutoFit/>
          </a:bodyPr>
          <a:lstStyle/>
          <a:p>
            <a:pPr algn="just">
              <a:lnSpc>
                <a:spcPts val="8800"/>
              </a:lnSpc>
            </a:pPr>
            <a:r>
              <a:rPr lang="en-US" b="true" sz="8000">
                <a:solidFill>
                  <a:srgbClr val="473829"/>
                </a:solidFill>
                <a:latin typeface="Public Sans Bold"/>
                <a:ea typeface="Public Sans Bold"/>
                <a:cs typeface="Public Sans Bold"/>
                <a:sym typeface="Public Sans Bold"/>
              </a:rPr>
              <a:t>More Information</a:t>
            </a:r>
          </a:p>
        </p:txBody>
      </p:sp>
      <p:sp>
        <p:nvSpPr>
          <p:cNvPr name="TextBox 24" id="24"/>
          <p:cNvSpPr txBox="true"/>
          <p:nvPr/>
        </p:nvSpPr>
        <p:spPr>
          <a:xfrm rot="0">
            <a:off x="8027142" y="3268782"/>
            <a:ext cx="8602896" cy="2695575"/>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We chose Min-Max scaling for our dataset because it effectively transforms features to a uniform range, typically between 0 and 1. This is particularly beneficial for algorithms like Artificial Neural Networks, which can be sensitive to the scale of input data. By ensuring that all features are on the same scale, Min-Max scaling helps improve model convergence speed and performance, preventing any feature from dominating the learning process due to its scale.</a:t>
            </a:r>
          </a:p>
        </p:txBody>
      </p:sp>
      <p:sp>
        <p:nvSpPr>
          <p:cNvPr name="TextBox 25" id="25"/>
          <p:cNvSpPr txBox="true"/>
          <p:nvPr/>
        </p:nvSpPr>
        <p:spPr>
          <a:xfrm rot="0">
            <a:off x="10926329" y="2409167"/>
            <a:ext cx="2804521" cy="476250"/>
          </a:xfrm>
          <a:prstGeom prst="rect">
            <a:avLst/>
          </a:prstGeom>
        </p:spPr>
        <p:txBody>
          <a:bodyPr anchor="t" rtlCol="false" tIns="0" lIns="0" bIns="0" rIns="0">
            <a:spAutoFit/>
          </a:bodyPr>
          <a:lstStyle/>
          <a:p>
            <a:pPr algn="ctr">
              <a:lnSpc>
                <a:spcPts val="3600"/>
              </a:lnSpc>
            </a:pPr>
            <a:r>
              <a:rPr lang="en-US" b="true" sz="3000">
                <a:solidFill>
                  <a:srgbClr val="473829"/>
                </a:solidFill>
                <a:latin typeface="Public Sans Bold"/>
                <a:ea typeface="Public Sans Bold"/>
                <a:cs typeface="Public Sans Bold"/>
                <a:sym typeface="Public Sans Bold"/>
              </a:rPr>
              <a:t>Why Min-Max ?</a:t>
            </a:r>
          </a:p>
        </p:txBody>
      </p:sp>
      <p:sp>
        <p:nvSpPr>
          <p:cNvPr name="TextBox 26" id="26"/>
          <p:cNvSpPr txBox="true"/>
          <p:nvPr/>
        </p:nvSpPr>
        <p:spPr>
          <a:xfrm rot="0">
            <a:off x="8188739" y="6939761"/>
            <a:ext cx="8441299" cy="3028950"/>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Min-Max scaling works by taking each value in a feature and adjusting it using a simple formula. The original value is subtracted by the minimum value of that feature, and then this result is divided by the difference between the maximum and minimum values of the feature. This way, all values are rescaled to fit between 0 and 1, while keeping the relationships between the data points intact. This helps the model learn more effectively.</a:t>
            </a:r>
          </a:p>
          <a:p>
            <a:pPr algn="just">
              <a:lnSpc>
                <a:spcPts val="2639"/>
              </a:lnSpc>
            </a:pPr>
          </a:p>
        </p:txBody>
      </p:sp>
      <p:sp>
        <p:nvSpPr>
          <p:cNvPr name="TextBox 27" id="27"/>
          <p:cNvSpPr txBox="true"/>
          <p:nvPr/>
        </p:nvSpPr>
        <p:spPr>
          <a:xfrm rot="0">
            <a:off x="10364960" y="6158711"/>
            <a:ext cx="3927260" cy="476250"/>
          </a:xfrm>
          <a:prstGeom prst="rect">
            <a:avLst/>
          </a:prstGeom>
        </p:spPr>
        <p:txBody>
          <a:bodyPr anchor="t" rtlCol="false" tIns="0" lIns="0" bIns="0" rIns="0">
            <a:spAutoFit/>
          </a:bodyPr>
          <a:lstStyle/>
          <a:p>
            <a:pPr algn="ctr">
              <a:lnSpc>
                <a:spcPts val="3600"/>
              </a:lnSpc>
            </a:pPr>
            <a:r>
              <a:rPr lang="en-US" b="true" sz="3000">
                <a:solidFill>
                  <a:srgbClr val="473829"/>
                </a:solidFill>
                <a:latin typeface="Public Sans Bold"/>
                <a:ea typeface="Public Sans Bold"/>
                <a:cs typeface="Public Sans Bold"/>
                <a:sym typeface="Public Sans Bold"/>
              </a:rPr>
              <a:t>More Details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1667024" y="-2132409"/>
            <a:ext cx="9714426" cy="97144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669166" y="5143500"/>
            <a:ext cx="4244872" cy="42448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4429">
                <a:alpha val="4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2197222">
            <a:off x="-5134421" y="5801682"/>
            <a:ext cx="6930510" cy="201539"/>
            <a:chOff x="0" y="0"/>
            <a:chExt cx="812800" cy="23636"/>
          </a:xfrm>
        </p:grpSpPr>
        <p:sp>
          <p:nvSpPr>
            <p:cNvPr name="Freeform 9" id="9"/>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0" id="10"/>
          <p:cNvGrpSpPr/>
          <p:nvPr/>
        </p:nvGrpSpPr>
        <p:grpSpPr>
          <a:xfrm rot="2197222">
            <a:off x="15664980" y="2047169"/>
            <a:ext cx="6930510" cy="201539"/>
            <a:chOff x="0" y="0"/>
            <a:chExt cx="812800" cy="23636"/>
          </a:xfrm>
        </p:grpSpPr>
        <p:sp>
          <p:nvSpPr>
            <p:cNvPr name="Freeform 11" id="11"/>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2" id="12"/>
          <p:cNvGrpSpPr/>
          <p:nvPr/>
        </p:nvGrpSpPr>
        <p:grpSpPr>
          <a:xfrm rot="-2512103">
            <a:off x="-3011985" y="10567468"/>
            <a:ext cx="6930510" cy="234964"/>
            <a:chOff x="0" y="0"/>
            <a:chExt cx="812800" cy="27556"/>
          </a:xfrm>
        </p:grpSpPr>
        <p:sp>
          <p:nvSpPr>
            <p:cNvPr name="Freeform 13" id="13"/>
            <p:cNvSpPr/>
            <p:nvPr/>
          </p:nvSpPr>
          <p:spPr>
            <a:xfrm flipH="false" flipV="false" rot="0">
              <a:off x="0" y="0"/>
              <a:ext cx="812800" cy="27556"/>
            </a:xfrm>
            <a:custGeom>
              <a:avLst/>
              <a:gdLst/>
              <a:ahLst/>
              <a:cxnLst/>
              <a:rect r="r" b="b" t="t" l="l"/>
              <a:pathLst>
                <a:path h="27556" w="812800">
                  <a:moveTo>
                    <a:pt x="13778" y="0"/>
                  </a:moveTo>
                  <a:lnTo>
                    <a:pt x="799022" y="0"/>
                  </a:lnTo>
                  <a:cubicBezTo>
                    <a:pt x="802676" y="0"/>
                    <a:pt x="806181" y="1452"/>
                    <a:pt x="808764" y="4036"/>
                  </a:cubicBezTo>
                  <a:cubicBezTo>
                    <a:pt x="811348" y="6619"/>
                    <a:pt x="812800" y="10124"/>
                    <a:pt x="812800" y="13778"/>
                  </a:cubicBezTo>
                  <a:lnTo>
                    <a:pt x="812800" y="13778"/>
                  </a:lnTo>
                  <a:cubicBezTo>
                    <a:pt x="812800" y="17432"/>
                    <a:pt x="811348" y="20937"/>
                    <a:pt x="808764" y="23521"/>
                  </a:cubicBezTo>
                  <a:cubicBezTo>
                    <a:pt x="806181" y="26105"/>
                    <a:pt x="802676" y="27556"/>
                    <a:pt x="799022" y="27556"/>
                  </a:cubicBezTo>
                  <a:lnTo>
                    <a:pt x="13778" y="27556"/>
                  </a:lnTo>
                  <a:cubicBezTo>
                    <a:pt x="10124" y="27556"/>
                    <a:pt x="6619" y="26105"/>
                    <a:pt x="4036" y="23521"/>
                  </a:cubicBezTo>
                  <a:cubicBezTo>
                    <a:pt x="1452" y="20937"/>
                    <a:pt x="0" y="17432"/>
                    <a:pt x="0" y="13778"/>
                  </a:cubicBezTo>
                  <a:lnTo>
                    <a:pt x="0" y="13778"/>
                  </a:lnTo>
                  <a:cubicBezTo>
                    <a:pt x="0" y="10124"/>
                    <a:pt x="1452" y="6619"/>
                    <a:pt x="4036" y="4036"/>
                  </a:cubicBezTo>
                  <a:cubicBezTo>
                    <a:pt x="6619" y="1452"/>
                    <a:pt x="10124" y="0"/>
                    <a:pt x="13778" y="0"/>
                  </a:cubicBezTo>
                  <a:close/>
                </a:path>
              </a:pathLst>
            </a:custGeom>
            <a:solidFill>
              <a:srgbClr val="C85103">
                <a:alpha val="49804"/>
              </a:srgbClr>
            </a:solidFill>
            <a:ln w="12700">
              <a:solidFill>
                <a:srgbClr val="000000"/>
              </a:solidFill>
            </a:ln>
          </p:spPr>
        </p:sp>
      </p:grpSp>
      <p:grpSp>
        <p:nvGrpSpPr>
          <p:cNvPr name="Group 14" id="14"/>
          <p:cNvGrpSpPr/>
          <p:nvPr/>
        </p:nvGrpSpPr>
        <p:grpSpPr>
          <a:xfrm rot="-8677263">
            <a:off x="16708964" y="6911151"/>
            <a:ext cx="3158071" cy="1238601"/>
            <a:chOff x="0" y="0"/>
            <a:chExt cx="812800" cy="318782"/>
          </a:xfrm>
        </p:grpSpPr>
        <p:sp>
          <p:nvSpPr>
            <p:cNvPr name="Freeform 15" id="15"/>
            <p:cNvSpPr/>
            <p:nvPr/>
          </p:nvSpPr>
          <p:spPr>
            <a:xfrm flipH="false" flipV="false" rot="0">
              <a:off x="0" y="0"/>
              <a:ext cx="812800" cy="318782"/>
            </a:xfrm>
            <a:custGeom>
              <a:avLst/>
              <a:gdLst/>
              <a:ahLst/>
              <a:cxnLst/>
              <a:rect r="r" b="b" t="t" l="l"/>
              <a:pathLst>
                <a:path h="318782" w="812800">
                  <a:moveTo>
                    <a:pt x="159391" y="0"/>
                  </a:moveTo>
                  <a:lnTo>
                    <a:pt x="653409" y="0"/>
                  </a:lnTo>
                  <a:cubicBezTo>
                    <a:pt x="695682" y="0"/>
                    <a:pt x="736224" y="16793"/>
                    <a:pt x="766116" y="46684"/>
                  </a:cubicBezTo>
                  <a:cubicBezTo>
                    <a:pt x="796007" y="76576"/>
                    <a:pt x="812800" y="117118"/>
                    <a:pt x="812800" y="159391"/>
                  </a:cubicBezTo>
                  <a:lnTo>
                    <a:pt x="812800" y="159391"/>
                  </a:lnTo>
                  <a:cubicBezTo>
                    <a:pt x="812800" y="201664"/>
                    <a:pt x="796007" y="242206"/>
                    <a:pt x="766116" y="272097"/>
                  </a:cubicBezTo>
                  <a:cubicBezTo>
                    <a:pt x="736224" y="301989"/>
                    <a:pt x="695682" y="318782"/>
                    <a:pt x="653409" y="318782"/>
                  </a:cubicBezTo>
                  <a:lnTo>
                    <a:pt x="159391" y="318782"/>
                  </a:lnTo>
                  <a:cubicBezTo>
                    <a:pt x="117118" y="318782"/>
                    <a:pt x="76576" y="301989"/>
                    <a:pt x="46684" y="272097"/>
                  </a:cubicBezTo>
                  <a:cubicBezTo>
                    <a:pt x="16793" y="242206"/>
                    <a:pt x="0" y="201664"/>
                    <a:pt x="0" y="159391"/>
                  </a:cubicBezTo>
                  <a:lnTo>
                    <a:pt x="0" y="159391"/>
                  </a:lnTo>
                  <a:cubicBezTo>
                    <a:pt x="0" y="117118"/>
                    <a:pt x="16793" y="76576"/>
                    <a:pt x="46684" y="46684"/>
                  </a:cubicBezTo>
                  <a:cubicBezTo>
                    <a:pt x="76576" y="16793"/>
                    <a:pt x="117118" y="0"/>
                    <a:pt x="159391" y="0"/>
                  </a:cubicBezTo>
                  <a:close/>
                </a:path>
              </a:pathLst>
            </a:custGeom>
            <a:solidFill>
              <a:srgbClr val="C85103"/>
            </a:solidFill>
            <a:ln w="12700">
              <a:solidFill>
                <a:srgbClr val="000000"/>
              </a:solidFill>
            </a:ln>
          </p:spPr>
        </p:sp>
      </p:grpSp>
      <p:grpSp>
        <p:nvGrpSpPr>
          <p:cNvPr name="Group 16" id="16"/>
          <p:cNvGrpSpPr/>
          <p:nvPr/>
        </p:nvGrpSpPr>
        <p:grpSpPr>
          <a:xfrm rot="2197222">
            <a:off x="4274212" y="11305469"/>
            <a:ext cx="6930510" cy="201539"/>
            <a:chOff x="0" y="0"/>
            <a:chExt cx="812800" cy="23636"/>
          </a:xfrm>
        </p:grpSpPr>
        <p:sp>
          <p:nvSpPr>
            <p:cNvPr name="Freeform 17" id="17"/>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alpha val="49804"/>
              </a:srgbClr>
            </a:solidFill>
            <a:ln w="12700">
              <a:solidFill>
                <a:srgbClr val="000000"/>
              </a:solidFill>
            </a:ln>
          </p:spPr>
        </p:sp>
      </p:grpSp>
      <p:sp>
        <p:nvSpPr>
          <p:cNvPr name="Freeform 18" id="18"/>
          <p:cNvSpPr/>
          <p:nvPr/>
        </p:nvSpPr>
        <p:spPr>
          <a:xfrm flipH="false" flipV="false" rot="0">
            <a:off x="9561111" y="687154"/>
            <a:ext cx="6204158" cy="4075301"/>
          </a:xfrm>
          <a:custGeom>
            <a:avLst/>
            <a:gdLst/>
            <a:ahLst/>
            <a:cxnLst/>
            <a:rect r="r" b="b" t="t" l="l"/>
            <a:pathLst>
              <a:path h="4075301" w="6204158">
                <a:moveTo>
                  <a:pt x="0" y="0"/>
                </a:moveTo>
                <a:lnTo>
                  <a:pt x="6204158" y="0"/>
                </a:lnTo>
                <a:lnTo>
                  <a:pt x="6204158" y="4075301"/>
                </a:lnTo>
                <a:lnTo>
                  <a:pt x="0" y="4075301"/>
                </a:lnTo>
                <a:lnTo>
                  <a:pt x="0" y="0"/>
                </a:lnTo>
                <a:close/>
              </a:path>
            </a:pathLst>
          </a:custGeom>
          <a:blipFill>
            <a:blip r:embed="rId2"/>
            <a:stretch>
              <a:fillRect l="0" t="0" r="-4220" b="0"/>
            </a:stretch>
          </a:blipFill>
        </p:spPr>
      </p:sp>
      <p:sp>
        <p:nvSpPr>
          <p:cNvPr name="Freeform 19" id="19"/>
          <p:cNvSpPr/>
          <p:nvPr/>
        </p:nvSpPr>
        <p:spPr>
          <a:xfrm flipH="false" flipV="false" rot="0">
            <a:off x="9753753" y="5103375"/>
            <a:ext cx="5377435" cy="4284997"/>
          </a:xfrm>
          <a:custGeom>
            <a:avLst/>
            <a:gdLst/>
            <a:ahLst/>
            <a:cxnLst/>
            <a:rect r="r" b="b" t="t" l="l"/>
            <a:pathLst>
              <a:path h="4284997" w="5377435">
                <a:moveTo>
                  <a:pt x="0" y="0"/>
                </a:moveTo>
                <a:lnTo>
                  <a:pt x="5377436" y="0"/>
                </a:lnTo>
                <a:lnTo>
                  <a:pt x="5377436" y="4284997"/>
                </a:lnTo>
                <a:lnTo>
                  <a:pt x="0" y="4284997"/>
                </a:lnTo>
                <a:lnTo>
                  <a:pt x="0" y="0"/>
                </a:lnTo>
                <a:close/>
              </a:path>
            </a:pathLst>
          </a:custGeom>
          <a:blipFill>
            <a:blip r:embed="rId3"/>
            <a:stretch>
              <a:fillRect l="0" t="0" r="0" b="0"/>
            </a:stretch>
          </a:blipFill>
        </p:spPr>
      </p:sp>
      <p:sp>
        <p:nvSpPr>
          <p:cNvPr name="TextBox 20" id="20"/>
          <p:cNvSpPr txBox="true"/>
          <p:nvPr/>
        </p:nvSpPr>
        <p:spPr>
          <a:xfrm rot="0">
            <a:off x="212290" y="1255983"/>
            <a:ext cx="7527177" cy="3676650"/>
          </a:xfrm>
          <a:prstGeom prst="rect">
            <a:avLst/>
          </a:prstGeom>
        </p:spPr>
        <p:txBody>
          <a:bodyPr anchor="t" rtlCol="false" tIns="0" lIns="0" bIns="0" rIns="0">
            <a:spAutoFit/>
          </a:bodyPr>
          <a:lstStyle/>
          <a:p>
            <a:pPr algn="l">
              <a:lnSpc>
                <a:spcPts val="9600"/>
              </a:lnSpc>
            </a:pPr>
            <a:r>
              <a:rPr lang="en-US" sz="8000" b="true">
                <a:solidFill>
                  <a:srgbClr val="FFFFFF"/>
                </a:solidFill>
                <a:latin typeface="Public Sans Bold"/>
                <a:ea typeface="Public Sans Bold"/>
                <a:cs typeface="Public Sans Bold"/>
                <a:sym typeface="Public Sans Bold"/>
              </a:rPr>
              <a:t>Overview of the standarized </a:t>
            </a:r>
          </a:p>
          <a:p>
            <a:pPr algn="l">
              <a:lnSpc>
                <a:spcPts val="9600"/>
              </a:lnSpc>
            </a:pPr>
            <a:r>
              <a:rPr lang="en-US" sz="8000" b="true">
                <a:solidFill>
                  <a:srgbClr val="FFFFFF"/>
                </a:solidFill>
                <a:latin typeface="Public Sans Bold"/>
                <a:ea typeface="Public Sans Bold"/>
                <a:cs typeface="Public Sans Bold"/>
                <a:sym typeface="Public Sans Bold"/>
              </a:rPr>
              <a:t>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2287338" y="2092985"/>
            <a:ext cx="4029822" cy="40298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162433" y="103350"/>
            <a:ext cx="2324867" cy="23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8" id="8"/>
          <p:cNvGrpSpPr/>
          <p:nvPr/>
        </p:nvGrpSpPr>
        <p:grpSpPr>
          <a:xfrm rot="-8100000">
            <a:off x="12468939" y="-1623804"/>
            <a:ext cx="4029822" cy="402982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0">
            <a:off x="15029076" y="1028700"/>
            <a:ext cx="1939661" cy="19396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4" id="14"/>
          <p:cNvGrpSpPr/>
          <p:nvPr/>
        </p:nvGrpSpPr>
        <p:grpSpPr>
          <a:xfrm rot="-2159656">
            <a:off x="11726211" y="10186231"/>
            <a:ext cx="6930510" cy="201539"/>
            <a:chOff x="0" y="0"/>
            <a:chExt cx="812800" cy="23636"/>
          </a:xfrm>
        </p:grpSpPr>
        <p:sp>
          <p:nvSpPr>
            <p:cNvPr name="Freeform 15" id="15"/>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6" id="16"/>
          <p:cNvGrpSpPr/>
          <p:nvPr/>
        </p:nvGrpSpPr>
        <p:grpSpPr>
          <a:xfrm rot="-8100000">
            <a:off x="7398345" y="7891059"/>
            <a:ext cx="1132660" cy="113266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Freeform 19" id="19"/>
          <p:cNvSpPr/>
          <p:nvPr/>
        </p:nvSpPr>
        <p:spPr>
          <a:xfrm flipH="false" flipV="false" rot="0">
            <a:off x="208566" y="7215913"/>
            <a:ext cx="6955197" cy="2935635"/>
          </a:xfrm>
          <a:custGeom>
            <a:avLst/>
            <a:gdLst/>
            <a:ahLst/>
            <a:cxnLst/>
            <a:rect r="r" b="b" t="t" l="l"/>
            <a:pathLst>
              <a:path h="2935635" w="6955197">
                <a:moveTo>
                  <a:pt x="0" y="0"/>
                </a:moveTo>
                <a:lnTo>
                  <a:pt x="6955197" y="0"/>
                </a:lnTo>
                <a:lnTo>
                  <a:pt x="6955197" y="2935635"/>
                </a:lnTo>
                <a:lnTo>
                  <a:pt x="0" y="2935635"/>
                </a:lnTo>
                <a:lnTo>
                  <a:pt x="0" y="0"/>
                </a:lnTo>
                <a:close/>
              </a:path>
            </a:pathLst>
          </a:custGeom>
          <a:blipFill>
            <a:blip r:embed="rId2"/>
            <a:stretch>
              <a:fillRect l="0" t="0" r="0" b="0"/>
            </a:stretch>
          </a:blipFill>
        </p:spPr>
      </p:sp>
      <p:sp>
        <p:nvSpPr>
          <p:cNvPr name="Freeform 20" id="20"/>
          <p:cNvSpPr/>
          <p:nvPr/>
        </p:nvSpPr>
        <p:spPr>
          <a:xfrm flipH="false" flipV="false" rot="0">
            <a:off x="2346122" y="3260237"/>
            <a:ext cx="3366740" cy="3393847"/>
          </a:xfrm>
          <a:custGeom>
            <a:avLst/>
            <a:gdLst/>
            <a:ahLst/>
            <a:cxnLst/>
            <a:rect r="r" b="b" t="t" l="l"/>
            <a:pathLst>
              <a:path h="3393847" w="3366740">
                <a:moveTo>
                  <a:pt x="0" y="0"/>
                </a:moveTo>
                <a:lnTo>
                  <a:pt x="3366740" y="0"/>
                </a:lnTo>
                <a:lnTo>
                  <a:pt x="3366740" y="3393847"/>
                </a:lnTo>
                <a:lnTo>
                  <a:pt x="0" y="3393847"/>
                </a:lnTo>
                <a:lnTo>
                  <a:pt x="0" y="0"/>
                </a:lnTo>
                <a:close/>
              </a:path>
            </a:pathLst>
          </a:custGeom>
          <a:blipFill>
            <a:blip r:embed="rId3"/>
            <a:stretch>
              <a:fillRect l="0" t="0" r="0" b="0"/>
            </a:stretch>
          </a:blipFill>
        </p:spPr>
      </p:sp>
      <p:sp>
        <p:nvSpPr>
          <p:cNvPr name="TextBox 21" id="21"/>
          <p:cNvSpPr txBox="true"/>
          <p:nvPr/>
        </p:nvSpPr>
        <p:spPr>
          <a:xfrm rot="0">
            <a:off x="2577088" y="150306"/>
            <a:ext cx="9173350" cy="2273300"/>
          </a:xfrm>
          <a:prstGeom prst="rect">
            <a:avLst/>
          </a:prstGeom>
        </p:spPr>
        <p:txBody>
          <a:bodyPr anchor="t" rtlCol="false" tIns="0" lIns="0" bIns="0" rIns="0">
            <a:spAutoFit/>
          </a:bodyPr>
          <a:lstStyle/>
          <a:p>
            <a:pPr algn="just">
              <a:lnSpc>
                <a:spcPts val="8800"/>
              </a:lnSpc>
            </a:pPr>
            <a:r>
              <a:rPr lang="en-US" b="true" sz="8000">
                <a:solidFill>
                  <a:srgbClr val="473829"/>
                </a:solidFill>
                <a:latin typeface="Public Sans Bold"/>
                <a:ea typeface="Public Sans Bold"/>
                <a:cs typeface="Public Sans Bold"/>
                <a:sym typeface="Public Sans Bold"/>
              </a:rPr>
              <a:t>Machine with Highest TRS</a:t>
            </a:r>
          </a:p>
        </p:txBody>
      </p:sp>
      <p:sp>
        <p:nvSpPr>
          <p:cNvPr name="TextBox 22" id="22"/>
          <p:cNvSpPr txBox="true"/>
          <p:nvPr/>
        </p:nvSpPr>
        <p:spPr>
          <a:xfrm rot="0">
            <a:off x="7332888" y="4114800"/>
            <a:ext cx="8602896" cy="2028825"/>
          </a:xfrm>
          <a:prstGeom prst="rect">
            <a:avLst/>
          </a:prstGeom>
        </p:spPr>
        <p:txBody>
          <a:bodyPr anchor="t" rtlCol="false" tIns="0" lIns="0" bIns="0" rIns="0">
            <a:spAutoFit/>
          </a:bodyPr>
          <a:lstStyle/>
          <a:p>
            <a:pPr algn="just">
              <a:lnSpc>
                <a:spcPts val="2639"/>
              </a:lnSpc>
            </a:pPr>
            <a:r>
              <a:rPr lang="en-US" sz="2199">
                <a:solidFill>
                  <a:srgbClr val="737373"/>
                </a:solidFill>
                <a:latin typeface="Telegraf"/>
                <a:ea typeface="Telegraf"/>
                <a:cs typeface="Telegraf"/>
                <a:sym typeface="Telegraf"/>
              </a:rPr>
              <a:t>he machine with the highest TRS (Taux de Rendement Synthétique) is identified as [Machine Name], achieving a maximum TRS value of [TRS Value]. This performance highlights its efficiency and effectiveness in operation compared to other machines in the dataset.</a:t>
            </a:r>
          </a:p>
          <a:p>
            <a:pPr algn="just">
              <a:lnSpc>
                <a:spcPts val="2639"/>
              </a:lnSpc>
            </a:pPr>
          </a:p>
        </p:txBody>
      </p:sp>
      <p:sp>
        <p:nvSpPr>
          <p:cNvPr name="TextBox 23" id="23"/>
          <p:cNvSpPr txBox="true"/>
          <p:nvPr/>
        </p:nvSpPr>
        <p:spPr>
          <a:xfrm rot="0">
            <a:off x="10062951" y="3442734"/>
            <a:ext cx="2804521" cy="476250"/>
          </a:xfrm>
          <a:prstGeom prst="rect">
            <a:avLst/>
          </a:prstGeom>
        </p:spPr>
        <p:txBody>
          <a:bodyPr anchor="t" rtlCol="false" tIns="0" lIns="0" bIns="0" rIns="0">
            <a:spAutoFit/>
          </a:bodyPr>
          <a:lstStyle/>
          <a:p>
            <a:pPr algn="ctr">
              <a:lnSpc>
                <a:spcPts val="3600"/>
              </a:lnSpc>
            </a:pPr>
            <a:r>
              <a:rPr lang="en-US" b="true" sz="3000">
                <a:solidFill>
                  <a:srgbClr val="473829"/>
                </a:solidFill>
                <a:latin typeface="Public Sans Bold"/>
                <a:ea typeface="Public Sans Bold"/>
                <a:cs typeface="Public Sans Bold"/>
                <a:sym typeface="Public Sans Bold"/>
              </a:rPr>
              <a:t>Explanation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31094" y="1281023"/>
            <a:ext cx="5243132" cy="524313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2226100">
            <a:off x="11331445" y="3973719"/>
            <a:ext cx="10311751" cy="4124701"/>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l="0" t="-33437" r="0" b="-33437"/>
              </a:stretch>
            </a:blipFill>
          </p:spPr>
        </p:sp>
      </p:grpSp>
      <p:grpSp>
        <p:nvGrpSpPr>
          <p:cNvPr name="Group 7" id="7"/>
          <p:cNvGrpSpPr/>
          <p:nvPr/>
        </p:nvGrpSpPr>
        <p:grpSpPr>
          <a:xfrm rot="-2226100">
            <a:off x="13430752" y="413121"/>
            <a:ext cx="5886947" cy="2354779"/>
            <a:chOff x="0" y="0"/>
            <a:chExt cx="6350000" cy="2540000"/>
          </a:xfrm>
        </p:grpSpPr>
        <p:sp>
          <p:nvSpPr>
            <p:cNvPr name="Freeform 8" id="8"/>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l="0" t="-37500" r="0" b="-37500"/>
              </a:stretch>
            </a:blipFill>
          </p:spPr>
        </p:sp>
      </p:grpSp>
      <p:grpSp>
        <p:nvGrpSpPr>
          <p:cNvPr name="Group 9" id="9"/>
          <p:cNvGrpSpPr/>
          <p:nvPr/>
        </p:nvGrpSpPr>
        <p:grpSpPr>
          <a:xfrm rot="0">
            <a:off x="10847890" y="9258300"/>
            <a:ext cx="1721998" cy="172199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5103">
                <a:alpha val="29804"/>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2" id="12"/>
          <p:cNvGrpSpPr/>
          <p:nvPr/>
        </p:nvGrpSpPr>
        <p:grpSpPr>
          <a:xfrm rot="-2159656">
            <a:off x="10847536" y="893175"/>
            <a:ext cx="6930510" cy="201539"/>
            <a:chOff x="0" y="0"/>
            <a:chExt cx="812800" cy="23636"/>
          </a:xfrm>
        </p:grpSpPr>
        <p:sp>
          <p:nvSpPr>
            <p:cNvPr name="Freeform 13" id="13"/>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4" id="14"/>
          <p:cNvGrpSpPr/>
          <p:nvPr/>
        </p:nvGrpSpPr>
        <p:grpSpPr>
          <a:xfrm rot="-2159656">
            <a:off x="15834237" y="7062866"/>
            <a:ext cx="6930510" cy="201539"/>
            <a:chOff x="0" y="0"/>
            <a:chExt cx="812800" cy="23636"/>
          </a:xfrm>
        </p:grpSpPr>
        <p:sp>
          <p:nvSpPr>
            <p:cNvPr name="Freeform 15" id="15"/>
            <p:cNvSpPr/>
            <p:nvPr/>
          </p:nvSpPr>
          <p:spPr>
            <a:xfrm flipH="false" flipV="false" rot="0">
              <a:off x="0" y="0"/>
              <a:ext cx="812800" cy="23636"/>
            </a:xfrm>
            <a:custGeom>
              <a:avLst/>
              <a:gdLst/>
              <a:ahLst/>
              <a:cxnLst/>
              <a:rect r="r" b="b" t="t" l="l"/>
              <a:pathLst>
                <a:path h="23636" w="812800">
                  <a:moveTo>
                    <a:pt x="11818" y="0"/>
                  </a:moveTo>
                  <a:lnTo>
                    <a:pt x="800982" y="0"/>
                  </a:lnTo>
                  <a:cubicBezTo>
                    <a:pt x="807509" y="0"/>
                    <a:pt x="812800" y="5291"/>
                    <a:pt x="812800" y="11818"/>
                  </a:cubicBezTo>
                  <a:lnTo>
                    <a:pt x="812800" y="11818"/>
                  </a:lnTo>
                  <a:cubicBezTo>
                    <a:pt x="812800" y="18345"/>
                    <a:pt x="807509" y="23636"/>
                    <a:pt x="800982" y="23636"/>
                  </a:cubicBezTo>
                  <a:lnTo>
                    <a:pt x="11818" y="23636"/>
                  </a:lnTo>
                  <a:cubicBezTo>
                    <a:pt x="5291" y="23636"/>
                    <a:pt x="0" y="18345"/>
                    <a:pt x="0" y="11818"/>
                  </a:cubicBezTo>
                  <a:lnTo>
                    <a:pt x="0" y="11818"/>
                  </a:lnTo>
                  <a:cubicBezTo>
                    <a:pt x="0" y="5291"/>
                    <a:pt x="5291" y="0"/>
                    <a:pt x="11818" y="0"/>
                  </a:cubicBezTo>
                  <a:close/>
                </a:path>
              </a:pathLst>
            </a:custGeom>
            <a:solidFill>
              <a:srgbClr val="C85103"/>
            </a:solidFill>
            <a:ln w="12700">
              <a:solidFill>
                <a:srgbClr val="000000"/>
              </a:solidFill>
            </a:ln>
          </p:spPr>
        </p:sp>
      </p:grpSp>
      <p:grpSp>
        <p:nvGrpSpPr>
          <p:cNvPr name="Group 16" id="16"/>
          <p:cNvGrpSpPr/>
          <p:nvPr/>
        </p:nvGrpSpPr>
        <p:grpSpPr>
          <a:xfrm rot="0">
            <a:off x="16806142" y="993944"/>
            <a:ext cx="2469166" cy="24691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4429"/>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grpSp>
        <p:nvGrpSpPr>
          <p:cNvPr name="Group 19" id="19"/>
          <p:cNvGrpSpPr/>
          <p:nvPr/>
        </p:nvGrpSpPr>
        <p:grpSpPr>
          <a:xfrm rot="0">
            <a:off x="-654099" y="2594390"/>
            <a:ext cx="1308198" cy="130819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8768"/>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120"/>
                </a:lnSpc>
              </a:pPr>
            </a:p>
          </p:txBody>
        </p:sp>
      </p:grpSp>
      <p:sp>
        <p:nvSpPr>
          <p:cNvPr name="TextBox 22" id="22"/>
          <p:cNvSpPr txBox="true"/>
          <p:nvPr/>
        </p:nvSpPr>
        <p:spPr>
          <a:xfrm rot="0">
            <a:off x="975813" y="3102495"/>
            <a:ext cx="10088606" cy="4438650"/>
          </a:xfrm>
          <a:prstGeom prst="rect">
            <a:avLst/>
          </a:prstGeom>
        </p:spPr>
        <p:txBody>
          <a:bodyPr anchor="t" rtlCol="false" tIns="0" lIns="0" bIns="0" rIns="0">
            <a:spAutoFit/>
          </a:bodyPr>
          <a:lstStyle/>
          <a:p>
            <a:pPr algn="ctr">
              <a:lnSpc>
                <a:spcPts val="11660"/>
              </a:lnSpc>
            </a:pPr>
            <a:r>
              <a:rPr lang="en-US" sz="9716">
                <a:solidFill>
                  <a:srgbClr val="737373"/>
                </a:solidFill>
                <a:latin typeface="Public Sans"/>
                <a:ea typeface="Public Sans"/>
                <a:cs typeface="Public Sans"/>
                <a:sym typeface="Public Sans"/>
              </a:rPr>
              <a:t>PART 2 : AI Application with ANN</a:t>
            </a:r>
          </a:p>
        </p:txBody>
      </p:sp>
      <p:sp>
        <p:nvSpPr>
          <p:cNvPr name="TextBox 23" id="23"/>
          <p:cNvSpPr txBox="true"/>
          <p:nvPr/>
        </p:nvSpPr>
        <p:spPr>
          <a:xfrm rot="0">
            <a:off x="147128" y="318998"/>
            <a:ext cx="12516966" cy="428625"/>
          </a:xfrm>
          <a:prstGeom prst="rect">
            <a:avLst/>
          </a:prstGeom>
        </p:spPr>
        <p:txBody>
          <a:bodyPr anchor="t" rtlCol="false" tIns="0" lIns="0" bIns="0" rIns="0">
            <a:spAutoFit/>
          </a:bodyPr>
          <a:lstStyle/>
          <a:p>
            <a:pPr algn="ctr">
              <a:lnSpc>
                <a:spcPts val="3120"/>
              </a:lnSpc>
              <a:spcBef>
                <a:spcPct val="0"/>
              </a:spcBef>
            </a:pPr>
            <a:r>
              <a:rPr lang="en-US" sz="2600">
                <a:solidFill>
                  <a:srgbClr val="000000"/>
                </a:solidFill>
                <a:latin typeface="Telegraf"/>
                <a:ea typeface="Telegraf"/>
                <a:cs typeface="Telegraf"/>
                <a:sym typeface="Telegraf"/>
              </a:rPr>
              <a:t>Department of Computer Science , Faculty of Sciences and Technologie , Tangier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DAGUPUZWLS8</dc:identifier>
  <dcterms:modified xsi:type="dcterms:W3CDTF">2011-08-01T06:04:30Z</dcterms:modified>
  <cp:revision>1</cp:revision>
  <dc:title>Copie de Orange Professional Business Project Presentation</dc:title>
</cp:coreProperties>
</file>